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0" r:id="rId2"/>
  </p:sldMasterIdLst>
  <p:notesMasterIdLst>
    <p:notesMasterId r:id="rId5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9144000" cy="5143500" type="screen16x9"/>
  <p:notesSz cx="6858000" cy="9144000"/>
  <p:embeddedFontLst>
    <p:embeddedFont>
      <p:font typeface="Comic Sans MS" panose="030F0702030302020204" pitchFamily="66" charset="0"/>
      <p:regular r:id="rId57"/>
      <p:bold r:id="rId58"/>
      <p:italic r:id="rId59"/>
      <p:boldItalic r:id="rId60"/>
    </p:embeddedFont>
    <p:embeddedFont>
      <p:font typeface="Georgia" panose="02040502050405020303" pitchFamily="18" charset="0"/>
      <p:regular r:id="rId61"/>
      <p:bold r:id="rId62"/>
      <p:italic r:id="rId63"/>
      <p:boldItalic r:id="rId64"/>
    </p:embeddedFont>
    <p:embeddedFont>
      <p:font typeface="Lato" panose="020F0502020204030203" pitchFamily="34" charset="0"/>
      <p:regular r:id="rId65"/>
      <p:bold r:id="rId66"/>
      <p:italic r:id="rId67"/>
      <p:boldItalic r:id="rId68"/>
    </p:embeddedFont>
    <p:embeddedFont>
      <p:font typeface="Merriweather" panose="00000500000000000000" pitchFamily="2" charset="0"/>
      <p:regular r:id="rId69"/>
      <p:bold r:id="rId70"/>
      <p:italic r:id="rId71"/>
      <p:boldItalic r:id="rId72"/>
    </p:embeddedFont>
    <p:embeddedFont>
      <p:font typeface="Raleway" pitchFamily="2" charset="0"/>
      <p:regular r:id="rId73"/>
      <p:bold r:id="rId74"/>
      <p:italic r:id="rId75"/>
      <p:boldItalic r:id="rId76"/>
    </p:embeddedFont>
    <p:embeddedFont>
      <p:font typeface="Raleway Thin" pitchFamily="2" charset="0"/>
      <p:regular r:id="rId77"/>
      <p:bold r:id="rId78"/>
      <p:italic r:id="rId79"/>
      <p:boldItalic r:id="rId80"/>
    </p:embeddedFont>
    <p:embeddedFont>
      <p:font typeface="Roboto" panose="02000000000000000000"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14DF30-87E3-4E1B-8D9B-FDE18C5C85D0}">
  <a:tblStyle styleId="{F014DF30-87E3-4E1B-8D9B-FDE18C5C85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02"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font" Target="fonts/font2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 Id="rId87" Type="http://schemas.openxmlformats.org/officeDocument/2006/relationships/theme" Target="theme/theme1.xml"/><Relationship Id="rId61" Type="http://schemas.openxmlformats.org/officeDocument/2006/relationships/font" Target="fonts/font5.fntdata"/><Relationship Id="rId82"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9cb8d1a8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9cb8d1a8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9b92becae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9b92becae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choosing that we are scoring each tile based on cloud coverage and accusation days close to fire alarm date and distance from centre of tile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9b92becae_0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9b92becae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band of landsat contain 8000* 8000 pixels so we are downsizing by using a google map schema called mercator tiles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9b92becae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9b92becae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sence of landsat contain 11 bands so we are downsizing each band using mercantile wind and getting 276*276 size images since we doing all this analysis in aws landser repo that provides this cloud optimized geotiff it increase our computational efficiency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9b92becae_0_36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9b92becae_0_3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 bands of landsat images carry each type of information. For example coastal band shows the coastal and areosol studies and blue show the soil green shows the peak vegitaion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9b92becae_0_48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9b92becae_0_4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thermal band show the soil moisture content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9b92becae_0_2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9b92becae_0_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this band we are creating RGB images and False color composite images for analyis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59b92becae_0_3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59b92becae_0_3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are labelling the images scene close to fire incident as 1 and image captures when no fire happened marked as 0. These image we used for our modeling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9b92becae_0_3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9b92becae_0_3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we are using convolutional neural network model. Why we use cnn for this satellite image analysis because it is suited for unstructured data such image . it has a main feature called automatic feature extractors so each layer of cnn model can extract each features from the data. It is best for analysing large dataset. It is  universal approximation algorithm it can use for effectively downsizing the image. Different pre trained cnn model are available. Here we are using the model called RESENT 34 it is more suitable for large size image since we are using satellite image with 297 * 297 this model is suitable. And another advantage is it converge faster it can solve the vanishing gradient problem and also having high accuracy that other cnn models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9b92becae_0_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9b92becae_0_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Based on resent34 algorithm we first trained a image segmentation model with RGB image got very low accuracy of 30 % then we performed a image classification and achieved a 58 % accuracy with RGB image. In landsat there are 11 bands and band such as near ifred and thermal band also capture some information about fire. So by combining RGB near if and thermal we are performed analysis and able to achive around 69 % accuracy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9b92becae_0_3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9b92becae_0_3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we are not set the correct learning rate then function may known converge or diverge and we won’t get correct optimized weight for each layers in our model. So here we can fine tune our model by using a technique called discriminate learning rate and slplity each combination of layers in different learning rate. So by this fine tuning we are able to achieve an accuracy of 72 %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9cb8d1a89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9cb8d1a8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9b92becae_0_4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9b92becae_0_4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726578f3e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726578f3e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5726578f3e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5726578f3e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726578f3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726578f3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572657a24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572657a24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726578f3e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726578f3e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59b92becae_0_4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59b92becae_0_4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57268383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5726838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572683830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572683830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9c87fc23f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9c87fc23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7265788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7265788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look the statistics of fire incidents happened over the history in california we can see that every year the soaring cost of wildfire increasing, death due to wildfire increases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9c87fc23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9c87fc23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9c942d7d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9c942d7d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59c942d7d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59c942d7d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59c942d7d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59c942d7d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9c942d7df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9c942d7df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59c942d7df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59c942d7df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59c942d7d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59c942d7d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59c942d7df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59c942d7d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59c942d7d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59c942d7d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59c942d7df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59c942d7df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9b92becae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9b92beca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t>From the fire history data we found that large numbers of fire occurred during the year 2014 and 2017 so we narrow done our study time period to this duration.</a:t>
            </a:r>
            <a:r>
              <a:rPr lang="en">
                <a:solidFill>
                  <a:schemeClr val="dk1"/>
                </a:solidFill>
              </a:rPr>
              <a:t>We found that 937 fires occurred during this years and made our training data set.</a:t>
            </a:r>
            <a:r>
              <a:rPr lang="en"/>
              <a:t> The fire history data from cal fire gives the information about shape of burned area and we consider the centroid of this area for analysis.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59c942d7df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59c942d7d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59c942d7df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59c942d7df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59c942d7df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59c942d7df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72f1e5d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72f1e5d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572f1e5d1e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572f1e5d1e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572657a246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572657a246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572f1e5d1e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572f1e5d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572657a246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572657a246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59b92becae_0_57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59b92becae_0_5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59b92becae_0_58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59b92becae_0_5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9b92becae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9b92beca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this data we build the distribution of number of fire based on cause and most of the fire the causes are unfined and the second largest numbers occurred by lighting</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9b92becae_0_5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9b92becae_0_5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59cb8d1a8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59cb8d1a8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59cb8d1a8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59cb8d1a8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59cb8d1a89_0_2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59cb8d1a89_0_2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9b92beca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9b92becae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looking the histogram of distribution of fire over the month. We can see that most of the fire occurred during april to september.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9b92becae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9b92beca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plot of distribution of fire by size so most of the largest fire concentrated on particular locations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9b92becae_0_2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9b92becae_0_2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analyzing the history we were looking into the conditions for that first analysing the satellite image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59b92becae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59b92becae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Satellite image data taken from landsat . for landsat having  tile schema so this this schema of california. From this tile we are selecting the best tile suitable for our fire location.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AUTOLAYOUT_2">
    <p:spTree>
      <p:nvGrpSpPr>
        <p:cNvPr id="1"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a:spLocks noGrp="1"/>
          </p:cNvSpPr>
          <p:nvPr>
            <p:ph type="title"/>
          </p:nvPr>
        </p:nvSpPr>
        <p:spPr>
          <a:xfrm>
            <a:off x="311700" y="2540450"/>
            <a:ext cx="3119700" cy="20364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Clr>
                <a:schemeClr val="dk1"/>
              </a:buClr>
              <a:buSzPts val="2800"/>
              <a:buNone/>
              <a:defRPr sz="2800" b="1">
                <a:solidFill>
                  <a:schemeClr val="dk2"/>
                </a:solidFill>
              </a:defRPr>
            </a:lvl1pPr>
            <a:lvl2pPr lvl="1" algn="l" rtl="0">
              <a:lnSpc>
                <a:spcPct val="100000"/>
              </a:lnSpc>
              <a:spcBef>
                <a:spcPts val="0"/>
              </a:spcBef>
              <a:spcAft>
                <a:spcPts val="0"/>
              </a:spcAft>
              <a:buClr>
                <a:schemeClr val="dk1"/>
              </a:buClr>
              <a:buSzPts val="2800"/>
              <a:buNone/>
              <a:defRPr sz="2800" b="1">
                <a:solidFill>
                  <a:schemeClr val="dk2"/>
                </a:solidFill>
              </a:defRPr>
            </a:lvl2pPr>
            <a:lvl3pPr lvl="2" algn="l" rtl="0">
              <a:lnSpc>
                <a:spcPct val="100000"/>
              </a:lnSpc>
              <a:spcBef>
                <a:spcPts val="0"/>
              </a:spcBef>
              <a:spcAft>
                <a:spcPts val="0"/>
              </a:spcAft>
              <a:buClr>
                <a:schemeClr val="dk1"/>
              </a:buClr>
              <a:buSzPts val="2800"/>
              <a:buNone/>
              <a:defRPr sz="2800" b="1">
                <a:solidFill>
                  <a:schemeClr val="dk2"/>
                </a:solidFill>
              </a:defRPr>
            </a:lvl3pPr>
            <a:lvl4pPr lvl="3" algn="l" rtl="0">
              <a:lnSpc>
                <a:spcPct val="100000"/>
              </a:lnSpc>
              <a:spcBef>
                <a:spcPts val="0"/>
              </a:spcBef>
              <a:spcAft>
                <a:spcPts val="0"/>
              </a:spcAft>
              <a:buClr>
                <a:schemeClr val="dk1"/>
              </a:buClr>
              <a:buSzPts val="2800"/>
              <a:buNone/>
              <a:defRPr sz="2800" b="1">
                <a:solidFill>
                  <a:schemeClr val="dk2"/>
                </a:solidFill>
              </a:defRPr>
            </a:lvl4pPr>
            <a:lvl5pPr lvl="4" algn="l" rtl="0">
              <a:lnSpc>
                <a:spcPct val="100000"/>
              </a:lnSpc>
              <a:spcBef>
                <a:spcPts val="0"/>
              </a:spcBef>
              <a:spcAft>
                <a:spcPts val="0"/>
              </a:spcAft>
              <a:buClr>
                <a:schemeClr val="dk1"/>
              </a:buClr>
              <a:buSzPts val="2800"/>
              <a:buNone/>
              <a:defRPr sz="2800" b="1">
                <a:solidFill>
                  <a:schemeClr val="dk2"/>
                </a:solidFill>
              </a:defRPr>
            </a:lvl5pPr>
            <a:lvl6pPr lvl="5" algn="l" rtl="0">
              <a:lnSpc>
                <a:spcPct val="100000"/>
              </a:lnSpc>
              <a:spcBef>
                <a:spcPts val="0"/>
              </a:spcBef>
              <a:spcAft>
                <a:spcPts val="0"/>
              </a:spcAft>
              <a:buClr>
                <a:schemeClr val="dk1"/>
              </a:buClr>
              <a:buSzPts val="2800"/>
              <a:buNone/>
              <a:defRPr sz="2800" b="1">
                <a:solidFill>
                  <a:schemeClr val="dk2"/>
                </a:solidFill>
              </a:defRPr>
            </a:lvl6pPr>
            <a:lvl7pPr lvl="6" algn="l" rtl="0">
              <a:lnSpc>
                <a:spcPct val="100000"/>
              </a:lnSpc>
              <a:spcBef>
                <a:spcPts val="0"/>
              </a:spcBef>
              <a:spcAft>
                <a:spcPts val="0"/>
              </a:spcAft>
              <a:buClr>
                <a:schemeClr val="dk1"/>
              </a:buClr>
              <a:buSzPts val="2800"/>
              <a:buNone/>
              <a:defRPr sz="2800" b="1">
                <a:solidFill>
                  <a:schemeClr val="dk2"/>
                </a:solidFill>
              </a:defRPr>
            </a:lvl7pPr>
            <a:lvl8pPr lvl="7" algn="l" rtl="0">
              <a:lnSpc>
                <a:spcPct val="100000"/>
              </a:lnSpc>
              <a:spcBef>
                <a:spcPts val="0"/>
              </a:spcBef>
              <a:spcAft>
                <a:spcPts val="0"/>
              </a:spcAft>
              <a:buClr>
                <a:schemeClr val="dk1"/>
              </a:buClr>
              <a:buSzPts val="2800"/>
              <a:buNone/>
              <a:defRPr sz="2800" b="1">
                <a:solidFill>
                  <a:schemeClr val="dk2"/>
                </a:solidFill>
              </a:defRPr>
            </a:lvl8pPr>
            <a:lvl9pPr lvl="8" algn="l" rtl="0">
              <a:lnSpc>
                <a:spcPct val="100000"/>
              </a:lnSpc>
              <a:spcBef>
                <a:spcPts val="0"/>
              </a:spcBef>
              <a:spcAft>
                <a:spcPts val="0"/>
              </a:spcAft>
              <a:buClr>
                <a:schemeClr val="dk1"/>
              </a:buClr>
              <a:buSzPts val="2800"/>
              <a:buNone/>
              <a:defRPr sz="2800" b="1">
                <a:solidFill>
                  <a:schemeClr val="dk2"/>
                </a:solidFill>
              </a:defRPr>
            </a:lvl9pPr>
          </a:lstStyle>
          <a:p>
            <a:endParaRPr/>
          </a:p>
        </p:txBody>
      </p:sp>
      <p:sp>
        <p:nvSpPr>
          <p:cNvPr id="53" name="Google Shape;53;p13"/>
          <p:cNvSpPr txBox="1">
            <a:spLocks noGrp="1"/>
          </p:cNvSpPr>
          <p:nvPr>
            <p:ph type="body" idx="1"/>
          </p:nvPr>
        </p:nvSpPr>
        <p:spPr>
          <a:xfrm>
            <a:off x="3529200" y="2540500"/>
            <a:ext cx="5295300" cy="2036400"/>
          </a:xfrm>
          <a:prstGeom prst="rect">
            <a:avLst/>
          </a:prstGeom>
          <a:noFill/>
        </p:spPr>
        <p:txBody>
          <a:bodyPr spcFirstLastPara="1" wrap="square" lIns="91425" tIns="91425" rIns="91425" bIns="91425" anchor="t" anchorCtr="0">
            <a:noAutofit/>
          </a:bodyPr>
          <a:lstStyle>
            <a:lvl1pPr marL="457200" lvl="0" indent="-317500" algn="l" rtl="0">
              <a:lnSpc>
                <a:spcPct val="115000"/>
              </a:lnSpc>
              <a:spcBef>
                <a:spcPts val="0"/>
              </a:spcBef>
              <a:spcAft>
                <a:spcPts val="0"/>
              </a:spcAft>
              <a:buClr>
                <a:schemeClr val="dk2"/>
              </a:buClr>
              <a:buSzPts val="1400"/>
              <a:buChar char="●"/>
              <a:defRPr sz="1400">
                <a:solidFill>
                  <a:schemeClr val="dk2"/>
                </a:solidFill>
              </a:defRPr>
            </a:lvl1pPr>
            <a:lvl2pPr marL="914400" lvl="1" indent="-304800" algn="l" rtl="0">
              <a:lnSpc>
                <a:spcPct val="115000"/>
              </a:lnSpc>
              <a:spcBef>
                <a:spcPts val="1600"/>
              </a:spcBef>
              <a:spcAft>
                <a:spcPts val="0"/>
              </a:spcAft>
              <a:buClr>
                <a:schemeClr val="dk2"/>
              </a:buClr>
              <a:buSzPts val="1200"/>
              <a:buChar char="○"/>
              <a:defRPr sz="1200">
                <a:solidFill>
                  <a:schemeClr val="dk2"/>
                </a:solidFill>
              </a:defRPr>
            </a:lvl2pPr>
            <a:lvl3pPr marL="1371600" lvl="2" indent="-304800" algn="l" rtl="0">
              <a:lnSpc>
                <a:spcPct val="115000"/>
              </a:lnSpc>
              <a:spcBef>
                <a:spcPts val="1600"/>
              </a:spcBef>
              <a:spcAft>
                <a:spcPts val="0"/>
              </a:spcAft>
              <a:buClr>
                <a:schemeClr val="dk2"/>
              </a:buClr>
              <a:buSzPts val="1200"/>
              <a:buChar char="■"/>
              <a:defRPr sz="1200">
                <a:solidFill>
                  <a:schemeClr val="dk2"/>
                </a:solidFill>
              </a:defRPr>
            </a:lvl3pPr>
            <a:lvl4pPr marL="1828800" lvl="3" indent="-304800" algn="l" rtl="0">
              <a:lnSpc>
                <a:spcPct val="115000"/>
              </a:lnSpc>
              <a:spcBef>
                <a:spcPts val="1600"/>
              </a:spcBef>
              <a:spcAft>
                <a:spcPts val="0"/>
              </a:spcAft>
              <a:buClr>
                <a:schemeClr val="dk2"/>
              </a:buClr>
              <a:buSzPts val="1200"/>
              <a:buChar char="●"/>
              <a:defRPr sz="1200">
                <a:solidFill>
                  <a:schemeClr val="dk2"/>
                </a:solidFill>
              </a:defRPr>
            </a:lvl4pPr>
            <a:lvl5pPr marL="2286000" lvl="4" indent="-304800" algn="l" rtl="0">
              <a:lnSpc>
                <a:spcPct val="115000"/>
              </a:lnSpc>
              <a:spcBef>
                <a:spcPts val="1600"/>
              </a:spcBef>
              <a:spcAft>
                <a:spcPts val="0"/>
              </a:spcAft>
              <a:buClr>
                <a:schemeClr val="dk2"/>
              </a:buClr>
              <a:buSzPts val="1200"/>
              <a:buChar char="○"/>
              <a:defRPr sz="1200">
                <a:solidFill>
                  <a:schemeClr val="dk2"/>
                </a:solidFill>
              </a:defRPr>
            </a:lvl5pPr>
            <a:lvl6pPr marL="2743200" lvl="5" indent="-304800" algn="l" rtl="0">
              <a:lnSpc>
                <a:spcPct val="115000"/>
              </a:lnSpc>
              <a:spcBef>
                <a:spcPts val="1600"/>
              </a:spcBef>
              <a:spcAft>
                <a:spcPts val="0"/>
              </a:spcAft>
              <a:buClr>
                <a:schemeClr val="dk2"/>
              </a:buClr>
              <a:buSzPts val="1200"/>
              <a:buChar char="■"/>
              <a:defRPr sz="1200">
                <a:solidFill>
                  <a:schemeClr val="dk2"/>
                </a:solidFill>
              </a:defRPr>
            </a:lvl6pPr>
            <a:lvl7pPr marL="3200400" lvl="6" indent="-304800" algn="l" rtl="0">
              <a:lnSpc>
                <a:spcPct val="115000"/>
              </a:lnSpc>
              <a:spcBef>
                <a:spcPts val="1600"/>
              </a:spcBef>
              <a:spcAft>
                <a:spcPts val="0"/>
              </a:spcAft>
              <a:buClr>
                <a:schemeClr val="dk2"/>
              </a:buClr>
              <a:buSzPts val="1200"/>
              <a:buChar char="●"/>
              <a:defRPr sz="1200">
                <a:solidFill>
                  <a:schemeClr val="dk2"/>
                </a:solidFill>
              </a:defRPr>
            </a:lvl7pPr>
            <a:lvl8pPr marL="3657600" lvl="7" indent="-304800" algn="l" rtl="0">
              <a:lnSpc>
                <a:spcPct val="115000"/>
              </a:lnSpc>
              <a:spcBef>
                <a:spcPts val="1600"/>
              </a:spcBef>
              <a:spcAft>
                <a:spcPts val="0"/>
              </a:spcAft>
              <a:buClr>
                <a:schemeClr val="dk2"/>
              </a:buClr>
              <a:buSzPts val="1200"/>
              <a:buChar char="○"/>
              <a:defRPr sz="1200">
                <a:solidFill>
                  <a:schemeClr val="dk2"/>
                </a:solidFill>
              </a:defRPr>
            </a:lvl8pPr>
            <a:lvl9pPr marL="4114800" lvl="8" indent="-304800" algn="l" rtl="0">
              <a:lnSpc>
                <a:spcPct val="115000"/>
              </a:lnSpc>
              <a:spcBef>
                <a:spcPts val="1600"/>
              </a:spcBef>
              <a:spcAft>
                <a:spcPts val="1600"/>
              </a:spcAft>
              <a:buClr>
                <a:schemeClr val="dk2"/>
              </a:buClr>
              <a:buSzPts val="1200"/>
              <a:buChar char="■"/>
              <a:defRPr sz="1200">
                <a:solidFill>
                  <a:schemeClr val="dk2"/>
                </a:solidFill>
              </a:defRPr>
            </a:lvl9pPr>
          </a:lstStyle>
          <a:p>
            <a:endParaRPr/>
          </a:p>
        </p:txBody>
      </p:sp>
      <p:sp>
        <p:nvSpPr>
          <p:cNvPr id="54" name="Google Shape;54;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AUTOLAYOUT_7">
    <p:bg>
      <p:bgPr>
        <a:solidFill>
          <a:srgbClr val="FFFFFF"/>
        </a:solidFill>
        <a:effectLst/>
      </p:bgPr>
    </p:bg>
    <p:spTree>
      <p:nvGrpSpPr>
        <p:cNvPr id="1"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txBox="1">
            <a:spLocks noGrp="1"/>
          </p:cNvSpPr>
          <p:nvPr>
            <p:ph type="title"/>
          </p:nvPr>
        </p:nvSpPr>
        <p:spPr>
          <a:xfrm>
            <a:off x="351600" y="2736850"/>
            <a:ext cx="3997500" cy="1389600"/>
          </a:xfrm>
          <a:prstGeom prst="rect">
            <a:avLst/>
          </a:prstGeom>
          <a:noFill/>
        </p:spPr>
        <p:txBody>
          <a:bodyPr spcFirstLastPara="1" wrap="square" lIns="91425" tIns="91425" rIns="91425" bIns="91425" anchor="ctr" anchorCtr="0">
            <a:noAutofit/>
          </a:bodyPr>
          <a:lstStyle>
            <a:lvl1pPr lvl="0" algn="l" rtl="0">
              <a:lnSpc>
                <a:spcPct val="100000"/>
              </a:lnSpc>
              <a:spcBef>
                <a:spcPts val="0"/>
              </a:spcBef>
              <a:spcAft>
                <a:spcPts val="0"/>
              </a:spcAft>
              <a:buNone/>
              <a:defRPr sz="2800" b="1">
                <a:solidFill>
                  <a:srgbClr val="212121"/>
                </a:solidFill>
              </a:defRPr>
            </a:lvl1pPr>
            <a:lvl2pPr lvl="1" algn="l" rtl="0">
              <a:lnSpc>
                <a:spcPct val="100000"/>
              </a:lnSpc>
              <a:spcBef>
                <a:spcPts val="0"/>
              </a:spcBef>
              <a:spcAft>
                <a:spcPts val="0"/>
              </a:spcAft>
              <a:buNone/>
              <a:defRPr sz="2800" b="1">
                <a:solidFill>
                  <a:srgbClr val="212121"/>
                </a:solidFill>
              </a:defRPr>
            </a:lvl2pPr>
            <a:lvl3pPr lvl="2" algn="l" rtl="0">
              <a:lnSpc>
                <a:spcPct val="100000"/>
              </a:lnSpc>
              <a:spcBef>
                <a:spcPts val="0"/>
              </a:spcBef>
              <a:spcAft>
                <a:spcPts val="0"/>
              </a:spcAft>
              <a:buNone/>
              <a:defRPr sz="2800" b="1">
                <a:solidFill>
                  <a:srgbClr val="212121"/>
                </a:solidFill>
              </a:defRPr>
            </a:lvl3pPr>
            <a:lvl4pPr lvl="3" algn="l" rtl="0">
              <a:lnSpc>
                <a:spcPct val="100000"/>
              </a:lnSpc>
              <a:spcBef>
                <a:spcPts val="0"/>
              </a:spcBef>
              <a:spcAft>
                <a:spcPts val="0"/>
              </a:spcAft>
              <a:buNone/>
              <a:defRPr sz="2800" b="1">
                <a:solidFill>
                  <a:srgbClr val="212121"/>
                </a:solidFill>
              </a:defRPr>
            </a:lvl4pPr>
            <a:lvl5pPr lvl="4" algn="l" rtl="0">
              <a:lnSpc>
                <a:spcPct val="100000"/>
              </a:lnSpc>
              <a:spcBef>
                <a:spcPts val="0"/>
              </a:spcBef>
              <a:spcAft>
                <a:spcPts val="0"/>
              </a:spcAft>
              <a:buNone/>
              <a:defRPr sz="2800" b="1">
                <a:solidFill>
                  <a:srgbClr val="212121"/>
                </a:solidFill>
              </a:defRPr>
            </a:lvl5pPr>
            <a:lvl6pPr lvl="5" algn="l" rtl="0">
              <a:lnSpc>
                <a:spcPct val="100000"/>
              </a:lnSpc>
              <a:spcBef>
                <a:spcPts val="0"/>
              </a:spcBef>
              <a:spcAft>
                <a:spcPts val="0"/>
              </a:spcAft>
              <a:buNone/>
              <a:defRPr sz="2800" b="1">
                <a:solidFill>
                  <a:srgbClr val="212121"/>
                </a:solidFill>
              </a:defRPr>
            </a:lvl6pPr>
            <a:lvl7pPr lvl="6" algn="l" rtl="0">
              <a:lnSpc>
                <a:spcPct val="100000"/>
              </a:lnSpc>
              <a:spcBef>
                <a:spcPts val="0"/>
              </a:spcBef>
              <a:spcAft>
                <a:spcPts val="0"/>
              </a:spcAft>
              <a:buNone/>
              <a:defRPr sz="2800" b="1">
                <a:solidFill>
                  <a:srgbClr val="212121"/>
                </a:solidFill>
              </a:defRPr>
            </a:lvl7pPr>
            <a:lvl8pPr lvl="7" algn="l" rtl="0">
              <a:lnSpc>
                <a:spcPct val="100000"/>
              </a:lnSpc>
              <a:spcBef>
                <a:spcPts val="0"/>
              </a:spcBef>
              <a:spcAft>
                <a:spcPts val="0"/>
              </a:spcAft>
              <a:buNone/>
              <a:defRPr sz="2800" b="1">
                <a:solidFill>
                  <a:srgbClr val="212121"/>
                </a:solidFill>
              </a:defRPr>
            </a:lvl8pPr>
            <a:lvl9pPr lvl="8" algn="l" rtl="0">
              <a:lnSpc>
                <a:spcPct val="100000"/>
              </a:lnSpc>
              <a:spcBef>
                <a:spcPts val="0"/>
              </a:spcBef>
              <a:spcAft>
                <a:spcPts val="0"/>
              </a:spcAft>
              <a:buNone/>
              <a:defRPr sz="2800" b="1">
                <a:solidFill>
                  <a:srgbClr val="21212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5">
  <p:cSld name="AUTOLAYOUT_9">
    <p:spTree>
      <p:nvGrpSpPr>
        <p:cNvPr id="1" name="Shape 59"/>
        <p:cNvGrpSpPr/>
        <p:nvPr/>
      </p:nvGrpSpPr>
      <p:grpSpPr>
        <a:xfrm>
          <a:off x="0" y="0"/>
          <a:ext cx="0" cy="0"/>
          <a:chOff x="0" y="0"/>
          <a:chExt cx="0" cy="0"/>
        </a:xfrm>
      </p:grpSpPr>
      <p:sp>
        <p:nvSpPr>
          <p:cNvPr id="60" name="Google Shape;60;p15"/>
          <p:cNvSpPr/>
          <p:nvPr/>
        </p:nvSpPr>
        <p:spPr>
          <a:xfrm>
            <a:off x="0" y="0"/>
            <a:ext cx="91440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txBox="1">
            <a:spLocks noGrp="1"/>
          </p:cNvSpPr>
          <p:nvPr>
            <p:ph type="ctrTitle"/>
          </p:nvPr>
        </p:nvSpPr>
        <p:spPr>
          <a:xfrm>
            <a:off x="1837575" y="1251525"/>
            <a:ext cx="5445900" cy="2640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4000"/>
              <a:buNone/>
              <a:defRPr sz="4000" b="1">
                <a:solidFill>
                  <a:srgbClr val="FFFFFF"/>
                </a:solidFill>
              </a:defRPr>
            </a:lvl1pPr>
            <a:lvl2pPr lvl="1" algn="ctr" rtl="0">
              <a:lnSpc>
                <a:spcPct val="100000"/>
              </a:lnSpc>
              <a:spcBef>
                <a:spcPts val="0"/>
              </a:spcBef>
              <a:spcAft>
                <a:spcPts val="0"/>
              </a:spcAft>
              <a:buClr>
                <a:srgbClr val="FFFFFF"/>
              </a:buClr>
              <a:buSzPts val="4000"/>
              <a:buNone/>
              <a:defRPr sz="4000" b="1">
                <a:solidFill>
                  <a:srgbClr val="FFFFFF"/>
                </a:solidFill>
              </a:defRPr>
            </a:lvl2pPr>
            <a:lvl3pPr lvl="2" algn="ctr" rtl="0">
              <a:lnSpc>
                <a:spcPct val="100000"/>
              </a:lnSpc>
              <a:spcBef>
                <a:spcPts val="0"/>
              </a:spcBef>
              <a:spcAft>
                <a:spcPts val="0"/>
              </a:spcAft>
              <a:buClr>
                <a:srgbClr val="FFFFFF"/>
              </a:buClr>
              <a:buSzPts val="4000"/>
              <a:buNone/>
              <a:defRPr sz="4000" b="1">
                <a:solidFill>
                  <a:srgbClr val="FFFFFF"/>
                </a:solidFill>
              </a:defRPr>
            </a:lvl3pPr>
            <a:lvl4pPr lvl="3" algn="ctr" rtl="0">
              <a:lnSpc>
                <a:spcPct val="100000"/>
              </a:lnSpc>
              <a:spcBef>
                <a:spcPts val="0"/>
              </a:spcBef>
              <a:spcAft>
                <a:spcPts val="0"/>
              </a:spcAft>
              <a:buClr>
                <a:srgbClr val="FFFFFF"/>
              </a:buClr>
              <a:buSzPts val="4000"/>
              <a:buNone/>
              <a:defRPr sz="4000" b="1">
                <a:solidFill>
                  <a:srgbClr val="FFFFFF"/>
                </a:solidFill>
              </a:defRPr>
            </a:lvl4pPr>
            <a:lvl5pPr lvl="4" algn="ctr" rtl="0">
              <a:lnSpc>
                <a:spcPct val="100000"/>
              </a:lnSpc>
              <a:spcBef>
                <a:spcPts val="0"/>
              </a:spcBef>
              <a:spcAft>
                <a:spcPts val="0"/>
              </a:spcAft>
              <a:buClr>
                <a:srgbClr val="FFFFFF"/>
              </a:buClr>
              <a:buSzPts val="4000"/>
              <a:buNone/>
              <a:defRPr sz="4000" b="1">
                <a:solidFill>
                  <a:srgbClr val="FFFFFF"/>
                </a:solidFill>
              </a:defRPr>
            </a:lvl5pPr>
            <a:lvl6pPr lvl="5" algn="ctr" rtl="0">
              <a:lnSpc>
                <a:spcPct val="100000"/>
              </a:lnSpc>
              <a:spcBef>
                <a:spcPts val="0"/>
              </a:spcBef>
              <a:spcAft>
                <a:spcPts val="0"/>
              </a:spcAft>
              <a:buClr>
                <a:srgbClr val="FFFFFF"/>
              </a:buClr>
              <a:buSzPts val="4000"/>
              <a:buNone/>
              <a:defRPr sz="4000" b="1">
                <a:solidFill>
                  <a:srgbClr val="FFFFFF"/>
                </a:solidFill>
              </a:defRPr>
            </a:lvl6pPr>
            <a:lvl7pPr lvl="6" algn="ctr" rtl="0">
              <a:lnSpc>
                <a:spcPct val="100000"/>
              </a:lnSpc>
              <a:spcBef>
                <a:spcPts val="0"/>
              </a:spcBef>
              <a:spcAft>
                <a:spcPts val="0"/>
              </a:spcAft>
              <a:buClr>
                <a:srgbClr val="FFFFFF"/>
              </a:buClr>
              <a:buSzPts val="4000"/>
              <a:buNone/>
              <a:defRPr sz="4000" b="1">
                <a:solidFill>
                  <a:srgbClr val="FFFFFF"/>
                </a:solidFill>
              </a:defRPr>
            </a:lvl7pPr>
            <a:lvl8pPr lvl="7" algn="ctr" rtl="0">
              <a:lnSpc>
                <a:spcPct val="100000"/>
              </a:lnSpc>
              <a:spcBef>
                <a:spcPts val="0"/>
              </a:spcBef>
              <a:spcAft>
                <a:spcPts val="0"/>
              </a:spcAft>
              <a:buClr>
                <a:srgbClr val="FFFFFF"/>
              </a:buClr>
              <a:buSzPts val="4000"/>
              <a:buNone/>
              <a:defRPr sz="4000" b="1">
                <a:solidFill>
                  <a:srgbClr val="FFFFFF"/>
                </a:solidFill>
              </a:defRPr>
            </a:lvl8pPr>
            <a:lvl9pPr lvl="8" algn="ctr" rtl="0">
              <a:lnSpc>
                <a:spcPct val="100000"/>
              </a:lnSpc>
              <a:spcBef>
                <a:spcPts val="0"/>
              </a:spcBef>
              <a:spcAft>
                <a:spcPts val="0"/>
              </a:spcAft>
              <a:buClr>
                <a:srgbClr val="FFFFFF"/>
              </a:buClr>
              <a:buSzPts val="4000"/>
              <a:buNone/>
              <a:defRPr sz="4000" b="1">
                <a:solidFill>
                  <a:srgbClr val="FFFFFF"/>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FFFFFF"/>
                </a:solidFill>
              </a:defRPr>
            </a:lvl1pPr>
            <a:lvl2pPr lvl="1" algn="r" rtl="0">
              <a:lnSpc>
                <a:spcPct val="100000"/>
              </a:lnSpc>
              <a:spcAft>
                <a:spcPts val="0"/>
              </a:spcAft>
              <a:buNone/>
              <a:defRPr sz="1000">
                <a:solidFill>
                  <a:srgbClr val="FFFFFF"/>
                </a:solidFill>
              </a:defRPr>
            </a:lvl2pPr>
            <a:lvl3pPr lvl="2" algn="r" rtl="0">
              <a:lnSpc>
                <a:spcPct val="100000"/>
              </a:lnSpc>
              <a:spcAft>
                <a:spcPts val="0"/>
              </a:spcAft>
              <a:buNone/>
              <a:defRPr sz="1000">
                <a:solidFill>
                  <a:srgbClr val="FFFFFF"/>
                </a:solidFill>
              </a:defRPr>
            </a:lvl3pPr>
            <a:lvl4pPr lvl="3" algn="r" rtl="0">
              <a:lnSpc>
                <a:spcPct val="100000"/>
              </a:lnSpc>
              <a:spcAft>
                <a:spcPts val="0"/>
              </a:spcAft>
              <a:buNone/>
              <a:defRPr sz="1000">
                <a:solidFill>
                  <a:srgbClr val="FFFFFF"/>
                </a:solidFill>
              </a:defRPr>
            </a:lvl4pPr>
            <a:lvl5pPr lvl="4" algn="r" rtl="0">
              <a:lnSpc>
                <a:spcPct val="100000"/>
              </a:lnSpc>
              <a:spcAft>
                <a:spcPts val="0"/>
              </a:spcAft>
              <a:buNone/>
              <a:defRPr sz="1000">
                <a:solidFill>
                  <a:srgbClr val="FFFFFF"/>
                </a:solidFill>
              </a:defRPr>
            </a:lvl5pPr>
            <a:lvl6pPr lvl="5" algn="r" rtl="0">
              <a:lnSpc>
                <a:spcPct val="100000"/>
              </a:lnSpc>
              <a:spcAft>
                <a:spcPts val="0"/>
              </a:spcAft>
              <a:buNone/>
              <a:defRPr sz="1000">
                <a:solidFill>
                  <a:srgbClr val="FFFFFF"/>
                </a:solidFill>
              </a:defRPr>
            </a:lvl6pPr>
            <a:lvl7pPr lvl="6" algn="r" rtl="0">
              <a:lnSpc>
                <a:spcPct val="100000"/>
              </a:lnSpc>
              <a:spcAft>
                <a:spcPts val="0"/>
              </a:spcAft>
              <a:buNone/>
              <a:defRPr sz="1000">
                <a:solidFill>
                  <a:srgbClr val="FFFFFF"/>
                </a:solidFill>
              </a:defRPr>
            </a:lvl7pPr>
            <a:lvl8pPr lvl="7" algn="r" rtl="0">
              <a:lnSpc>
                <a:spcPct val="100000"/>
              </a:lnSpc>
              <a:spcAft>
                <a:spcPts val="0"/>
              </a:spcAft>
              <a:buNone/>
              <a:defRPr sz="1000">
                <a:solidFill>
                  <a:srgbClr val="FFFFFF"/>
                </a:solidFill>
              </a:defRPr>
            </a:lvl8pPr>
            <a:lvl9pPr lvl="8" algn="r" rtl="0">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67"/>
        <p:cNvGrpSpPr/>
        <p:nvPr/>
      </p:nvGrpSpPr>
      <p:grpSpPr>
        <a:xfrm>
          <a:off x="0" y="0"/>
          <a:ext cx="0" cy="0"/>
          <a:chOff x="0" y="0"/>
          <a:chExt cx="0" cy="0"/>
        </a:xfrm>
      </p:grpSpPr>
      <p:cxnSp>
        <p:nvCxnSpPr>
          <p:cNvPr id="68" name="Google Shape;68;p17"/>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69" name="Google Shape;69;p17"/>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70" name="Google Shape;70;p17"/>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71" name="Google Shape;71;p17"/>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72" name="Google Shape;72;p17"/>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73" name="Google Shape;73;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74"/>
        <p:cNvGrpSpPr/>
        <p:nvPr/>
      </p:nvGrpSpPr>
      <p:grpSpPr>
        <a:xfrm>
          <a:off x="0" y="0"/>
          <a:ext cx="0" cy="0"/>
          <a:chOff x="0" y="0"/>
          <a:chExt cx="0" cy="0"/>
        </a:xfrm>
      </p:grpSpPr>
      <p:cxnSp>
        <p:nvCxnSpPr>
          <p:cNvPr id="75" name="Google Shape;75;p18"/>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76" name="Google Shape;76;p18"/>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77" name="Google Shape;77;p18"/>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78" name="Google Shape;78;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9"/>
        <p:cNvGrpSpPr/>
        <p:nvPr/>
      </p:nvGrpSpPr>
      <p:grpSpPr>
        <a:xfrm>
          <a:off x="0" y="0"/>
          <a:ext cx="0" cy="0"/>
          <a:chOff x="0" y="0"/>
          <a:chExt cx="0" cy="0"/>
        </a:xfrm>
      </p:grpSpPr>
      <p:cxnSp>
        <p:nvCxnSpPr>
          <p:cNvPr id="80" name="Google Shape;80;p19"/>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81" name="Google Shape;81;p19"/>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82" name="Google Shape;82;p1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83" name="Google Shape;83;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19"/>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cxnSp>
        <p:nvCxnSpPr>
          <p:cNvPr id="87" name="Google Shape;87;p20"/>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88" name="Google Shape;88;p20"/>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89" name="Google Shape;89;p2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90" name="Google Shape;90;p20"/>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20"/>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2" name="Google Shape;92;p20"/>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3" name="Google Shape;93;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1"/>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6" name="Google Shape;96;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cxnSp>
        <p:nvCxnSpPr>
          <p:cNvPr id="98" name="Google Shape;98;p22"/>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99" name="Google Shape;99;p22"/>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22"/>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1" name="Google Shape;101;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102"/>
        <p:cNvGrpSpPr/>
        <p:nvPr/>
      </p:nvGrpSpPr>
      <p:grpSpPr>
        <a:xfrm>
          <a:off x="0" y="0"/>
          <a:ext cx="0" cy="0"/>
          <a:chOff x="0" y="0"/>
          <a:chExt cx="0" cy="0"/>
        </a:xfrm>
      </p:grpSpPr>
      <p:cxnSp>
        <p:nvCxnSpPr>
          <p:cNvPr id="103" name="Google Shape;103;p23"/>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04" name="Google Shape;104;p23"/>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05" name="Google Shape;105;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6"/>
        <p:cNvGrpSpPr/>
        <p:nvPr/>
      </p:nvGrpSpPr>
      <p:grpSpPr>
        <a:xfrm>
          <a:off x="0" y="0"/>
          <a:ext cx="0" cy="0"/>
          <a:chOff x="0" y="0"/>
          <a:chExt cx="0" cy="0"/>
        </a:xfrm>
      </p:grpSpPr>
      <p:sp>
        <p:nvSpPr>
          <p:cNvPr id="107" name="Google Shape;107;p24"/>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 name="Google Shape;108;p24"/>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109" name="Google Shape;109;p24"/>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3600"/>
              <a:buNone/>
              <a:defRPr sz="3600">
                <a:solidFill>
                  <a:schemeClr val="dk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110" name="Google Shape;110;p24"/>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1" name="Google Shape;111;p2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112" name="Google Shape;112;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cxnSp>
        <p:nvCxnSpPr>
          <p:cNvPr id="114" name="Google Shape;114;p25"/>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15" name="Google Shape;115;p2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116" name="Google Shape;116;p25"/>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17" name="Google Shape;117;p2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8"/>
        <p:cNvGrpSpPr/>
        <p:nvPr/>
      </p:nvGrpSpPr>
      <p:grpSpPr>
        <a:xfrm>
          <a:off x="0" y="0"/>
          <a:ext cx="0" cy="0"/>
          <a:chOff x="0" y="0"/>
          <a:chExt cx="0" cy="0"/>
        </a:xfrm>
      </p:grpSpPr>
      <p:cxnSp>
        <p:nvCxnSpPr>
          <p:cNvPr id="119" name="Google Shape;119;p26"/>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120" name="Google Shape;120;p26"/>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121" name="Google Shape;121;p26"/>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rtl="0">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22" name="Google Shape;122;p26"/>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3" name="Google Shape;123;p2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4"/>
        <p:cNvGrpSpPr/>
        <p:nvPr/>
      </p:nvGrpSpPr>
      <p:grpSpPr>
        <a:xfrm>
          <a:off x="0" y="0"/>
          <a:ext cx="0" cy="0"/>
          <a:chOff x="0" y="0"/>
          <a:chExt cx="0" cy="0"/>
        </a:xfrm>
      </p:grpSpPr>
      <p:sp>
        <p:nvSpPr>
          <p:cNvPr id="125" name="Google Shape;125;p2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126"/>
        <p:cNvGrpSpPr/>
        <p:nvPr/>
      </p:nvGrpSpPr>
      <p:grpSpPr>
        <a:xfrm>
          <a:off x="0" y="0"/>
          <a:ext cx="0" cy="0"/>
          <a:chOff x="0" y="0"/>
          <a:chExt cx="0" cy="0"/>
        </a:xfrm>
      </p:grpSpPr>
      <p:sp>
        <p:nvSpPr>
          <p:cNvPr id="127" name="Google Shape;127;p28"/>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8"/>
          <p:cNvSpPr/>
          <p:nvPr/>
        </p:nvSpPr>
        <p:spPr>
          <a:xfrm>
            <a:off x="3389100" y="0"/>
            <a:ext cx="57549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28"/>
          <p:cNvCxnSpPr/>
          <p:nvPr/>
        </p:nvCxnSpPr>
        <p:spPr>
          <a:xfrm>
            <a:off x="372950" y="511683"/>
            <a:ext cx="642300" cy="0"/>
          </a:xfrm>
          <a:prstGeom prst="straightConnector1">
            <a:avLst/>
          </a:prstGeom>
          <a:noFill/>
          <a:ln w="76200" cap="flat" cmpd="sng">
            <a:solidFill>
              <a:schemeClr val="accent5"/>
            </a:solidFill>
            <a:prstDash val="solid"/>
            <a:round/>
            <a:headEnd type="none" w="sm" len="sm"/>
            <a:tailEnd type="none" w="sm" len="sm"/>
          </a:ln>
        </p:spPr>
      </p:cxnSp>
      <p:sp>
        <p:nvSpPr>
          <p:cNvPr id="130" name="Google Shape;130;p28"/>
          <p:cNvSpPr txBox="1">
            <a:spLocks noGrp="1"/>
          </p:cNvSpPr>
          <p:nvPr>
            <p:ph type="title"/>
          </p:nvPr>
        </p:nvSpPr>
        <p:spPr>
          <a:xfrm>
            <a:off x="321825" y="694100"/>
            <a:ext cx="2143800" cy="3149400"/>
          </a:xfrm>
          <a:prstGeom prst="rect">
            <a:avLst/>
          </a:prstGeom>
          <a:noFill/>
        </p:spPr>
        <p:txBody>
          <a:bodyPr spcFirstLastPara="1" wrap="square" lIns="91425" tIns="91425" rIns="91425" bIns="91425" anchor="t" anchorCtr="0">
            <a:noAutofit/>
          </a:bodyPr>
          <a:lstStyle>
            <a:lvl1pPr lvl="0" algn="l" rtl="0">
              <a:lnSpc>
                <a:spcPct val="100000"/>
              </a:lnSpc>
              <a:spcBef>
                <a:spcPts val="0"/>
              </a:spcBef>
              <a:spcAft>
                <a:spcPts val="0"/>
              </a:spcAft>
              <a:buNone/>
              <a:defRPr sz="2600" b="1">
                <a:solidFill>
                  <a:schemeClr val="dk1"/>
                </a:solidFill>
              </a:defRPr>
            </a:lvl1pPr>
            <a:lvl2pPr lvl="1" algn="l" rtl="0">
              <a:lnSpc>
                <a:spcPct val="100000"/>
              </a:lnSpc>
              <a:spcBef>
                <a:spcPts val="0"/>
              </a:spcBef>
              <a:spcAft>
                <a:spcPts val="0"/>
              </a:spcAft>
              <a:buNone/>
              <a:defRPr sz="2600" b="1">
                <a:solidFill>
                  <a:schemeClr val="dk1"/>
                </a:solidFill>
              </a:defRPr>
            </a:lvl2pPr>
            <a:lvl3pPr lvl="2" algn="l" rtl="0">
              <a:lnSpc>
                <a:spcPct val="100000"/>
              </a:lnSpc>
              <a:spcBef>
                <a:spcPts val="0"/>
              </a:spcBef>
              <a:spcAft>
                <a:spcPts val="0"/>
              </a:spcAft>
              <a:buNone/>
              <a:defRPr sz="2600" b="1">
                <a:solidFill>
                  <a:schemeClr val="dk1"/>
                </a:solidFill>
              </a:defRPr>
            </a:lvl3pPr>
            <a:lvl4pPr lvl="3" algn="l" rtl="0">
              <a:lnSpc>
                <a:spcPct val="100000"/>
              </a:lnSpc>
              <a:spcBef>
                <a:spcPts val="0"/>
              </a:spcBef>
              <a:spcAft>
                <a:spcPts val="0"/>
              </a:spcAft>
              <a:buNone/>
              <a:defRPr sz="2600" b="1">
                <a:solidFill>
                  <a:schemeClr val="dk1"/>
                </a:solidFill>
              </a:defRPr>
            </a:lvl4pPr>
            <a:lvl5pPr lvl="4" algn="l" rtl="0">
              <a:lnSpc>
                <a:spcPct val="100000"/>
              </a:lnSpc>
              <a:spcBef>
                <a:spcPts val="0"/>
              </a:spcBef>
              <a:spcAft>
                <a:spcPts val="0"/>
              </a:spcAft>
              <a:buNone/>
              <a:defRPr sz="2600" b="1">
                <a:solidFill>
                  <a:schemeClr val="dk1"/>
                </a:solidFill>
              </a:defRPr>
            </a:lvl5pPr>
            <a:lvl6pPr lvl="5" algn="l" rtl="0">
              <a:lnSpc>
                <a:spcPct val="100000"/>
              </a:lnSpc>
              <a:spcBef>
                <a:spcPts val="0"/>
              </a:spcBef>
              <a:spcAft>
                <a:spcPts val="0"/>
              </a:spcAft>
              <a:buNone/>
              <a:defRPr sz="2600" b="1">
                <a:solidFill>
                  <a:schemeClr val="dk1"/>
                </a:solidFill>
              </a:defRPr>
            </a:lvl6pPr>
            <a:lvl7pPr lvl="6" algn="l" rtl="0">
              <a:lnSpc>
                <a:spcPct val="100000"/>
              </a:lnSpc>
              <a:spcBef>
                <a:spcPts val="0"/>
              </a:spcBef>
              <a:spcAft>
                <a:spcPts val="0"/>
              </a:spcAft>
              <a:buNone/>
              <a:defRPr sz="2600" b="1">
                <a:solidFill>
                  <a:schemeClr val="dk1"/>
                </a:solidFill>
              </a:defRPr>
            </a:lvl7pPr>
            <a:lvl8pPr lvl="7" algn="l" rtl="0">
              <a:lnSpc>
                <a:spcPct val="100000"/>
              </a:lnSpc>
              <a:spcBef>
                <a:spcPts val="0"/>
              </a:spcBef>
              <a:spcAft>
                <a:spcPts val="0"/>
              </a:spcAft>
              <a:buNone/>
              <a:defRPr sz="2600" b="1">
                <a:solidFill>
                  <a:schemeClr val="dk1"/>
                </a:solidFill>
              </a:defRPr>
            </a:lvl8pPr>
            <a:lvl9pPr lvl="8" algn="l" rtl="0">
              <a:lnSpc>
                <a:spcPct val="100000"/>
              </a:lnSpc>
              <a:spcBef>
                <a:spcPts val="0"/>
              </a:spcBef>
              <a:spcAft>
                <a:spcPts val="0"/>
              </a:spcAft>
              <a:buNone/>
              <a:defRPr sz="2600" b="1">
                <a:solidFill>
                  <a:schemeClr val="dk1"/>
                </a:solidFill>
              </a:defRPr>
            </a:lvl9pPr>
          </a:lstStyle>
          <a:p>
            <a:endParaRPr/>
          </a:p>
        </p:txBody>
      </p:sp>
      <p:sp>
        <p:nvSpPr>
          <p:cNvPr id="131" name="Google Shape;131;p28"/>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ustom layout">
  <p:cSld name="AUTOLAYOUT_2">
    <p:bg>
      <p:bgPr>
        <a:solidFill>
          <a:srgbClr val="FFFFFF"/>
        </a:solidFill>
        <a:effectLst/>
      </p:bgPr>
    </p:bg>
    <p:spTree>
      <p:nvGrpSpPr>
        <p:cNvPr id="1" name="Shape 132"/>
        <p:cNvGrpSpPr/>
        <p:nvPr/>
      </p:nvGrpSpPr>
      <p:grpSpPr>
        <a:xfrm>
          <a:off x="0" y="0"/>
          <a:ext cx="0" cy="0"/>
          <a:chOff x="0" y="0"/>
          <a:chExt cx="0" cy="0"/>
        </a:xfrm>
      </p:grpSpPr>
      <p:sp>
        <p:nvSpPr>
          <p:cNvPr id="133" name="Google Shape;133;p29"/>
          <p:cNvSpPr/>
          <p:nvPr/>
        </p:nvSpPr>
        <p:spPr>
          <a:xfrm>
            <a:off x="0" y="0"/>
            <a:ext cx="9144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9"/>
          <p:cNvSpPr/>
          <p:nvPr/>
        </p:nvSpPr>
        <p:spPr>
          <a:xfrm>
            <a:off x="3047650" y="0"/>
            <a:ext cx="60963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9"/>
          <p:cNvSpPr/>
          <p:nvPr/>
        </p:nvSpPr>
        <p:spPr>
          <a:xfrm rot="5400000">
            <a:off x="-150" y="150"/>
            <a:ext cx="715200" cy="714900"/>
          </a:xfrm>
          <a:prstGeom prst="rtTriangle">
            <a:avLst/>
          </a:prstGeom>
          <a:solidFill>
            <a:srgbClr val="FFFFFF">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9"/>
          <p:cNvSpPr txBox="1">
            <a:spLocks noGrp="1"/>
          </p:cNvSpPr>
          <p:nvPr>
            <p:ph type="title"/>
          </p:nvPr>
        </p:nvSpPr>
        <p:spPr>
          <a:xfrm>
            <a:off x="185350" y="679625"/>
            <a:ext cx="2683200" cy="1042500"/>
          </a:xfrm>
          <a:prstGeom prst="rect">
            <a:avLst/>
          </a:prstGeom>
          <a:noFill/>
        </p:spPr>
        <p:txBody>
          <a:bodyPr spcFirstLastPara="1" wrap="square" lIns="91425" tIns="91425" rIns="91425" bIns="91425" anchor="b" anchorCtr="0">
            <a:noAutofit/>
          </a:bodyPr>
          <a:lstStyle>
            <a:lvl1pPr lvl="0" algn="l" rtl="0">
              <a:lnSpc>
                <a:spcPct val="100000"/>
              </a:lnSpc>
              <a:spcBef>
                <a:spcPts val="0"/>
              </a:spcBef>
              <a:spcAft>
                <a:spcPts val="0"/>
              </a:spcAft>
              <a:buNone/>
              <a:defRPr sz="2400" b="1">
                <a:solidFill>
                  <a:srgbClr val="FFFFFF"/>
                </a:solidFill>
              </a:defRPr>
            </a:lvl1pPr>
            <a:lvl2pPr lvl="1" algn="l" rtl="0">
              <a:lnSpc>
                <a:spcPct val="100000"/>
              </a:lnSpc>
              <a:spcBef>
                <a:spcPts val="0"/>
              </a:spcBef>
              <a:spcAft>
                <a:spcPts val="0"/>
              </a:spcAft>
              <a:buNone/>
              <a:defRPr sz="2400" b="1">
                <a:solidFill>
                  <a:srgbClr val="FFFFFF"/>
                </a:solidFill>
              </a:defRPr>
            </a:lvl2pPr>
            <a:lvl3pPr lvl="2" algn="l" rtl="0">
              <a:lnSpc>
                <a:spcPct val="100000"/>
              </a:lnSpc>
              <a:spcBef>
                <a:spcPts val="0"/>
              </a:spcBef>
              <a:spcAft>
                <a:spcPts val="0"/>
              </a:spcAft>
              <a:buNone/>
              <a:defRPr sz="2400" b="1">
                <a:solidFill>
                  <a:srgbClr val="FFFFFF"/>
                </a:solidFill>
              </a:defRPr>
            </a:lvl3pPr>
            <a:lvl4pPr lvl="3" algn="l" rtl="0">
              <a:lnSpc>
                <a:spcPct val="100000"/>
              </a:lnSpc>
              <a:spcBef>
                <a:spcPts val="0"/>
              </a:spcBef>
              <a:spcAft>
                <a:spcPts val="0"/>
              </a:spcAft>
              <a:buNone/>
              <a:defRPr sz="2400" b="1">
                <a:solidFill>
                  <a:srgbClr val="FFFFFF"/>
                </a:solidFill>
              </a:defRPr>
            </a:lvl4pPr>
            <a:lvl5pPr lvl="4" algn="l" rtl="0">
              <a:lnSpc>
                <a:spcPct val="100000"/>
              </a:lnSpc>
              <a:spcBef>
                <a:spcPts val="0"/>
              </a:spcBef>
              <a:spcAft>
                <a:spcPts val="0"/>
              </a:spcAft>
              <a:buNone/>
              <a:defRPr sz="2400" b="1">
                <a:solidFill>
                  <a:srgbClr val="FFFFFF"/>
                </a:solidFill>
              </a:defRPr>
            </a:lvl5pPr>
            <a:lvl6pPr lvl="5" algn="l" rtl="0">
              <a:lnSpc>
                <a:spcPct val="100000"/>
              </a:lnSpc>
              <a:spcBef>
                <a:spcPts val="0"/>
              </a:spcBef>
              <a:spcAft>
                <a:spcPts val="0"/>
              </a:spcAft>
              <a:buNone/>
              <a:defRPr sz="2400" b="1">
                <a:solidFill>
                  <a:srgbClr val="FFFFFF"/>
                </a:solidFill>
              </a:defRPr>
            </a:lvl6pPr>
            <a:lvl7pPr lvl="6" algn="l" rtl="0">
              <a:lnSpc>
                <a:spcPct val="100000"/>
              </a:lnSpc>
              <a:spcBef>
                <a:spcPts val="0"/>
              </a:spcBef>
              <a:spcAft>
                <a:spcPts val="0"/>
              </a:spcAft>
              <a:buNone/>
              <a:defRPr sz="2400" b="1">
                <a:solidFill>
                  <a:srgbClr val="FFFFFF"/>
                </a:solidFill>
              </a:defRPr>
            </a:lvl7pPr>
            <a:lvl8pPr lvl="7" algn="l" rtl="0">
              <a:lnSpc>
                <a:spcPct val="100000"/>
              </a:lnSpc>
              <a:spcBef>
                <a:spcPts val="0"/>
              </a:spcBef>
              <a:spcAft>
                <a:spcPts val="0"/>
              </a:spcAft>
              <a:buNone/>
              <a:defRPr sz="2400" b="1">
                <a:solidFill>
                  <a:srgbClr val="FFFFFF"/>
                </a:solidFill>
              </a:defRPr>
            </a:lvl8pPr>
            <a:lvl9pPr lvl="8" algn="l" rtl="0">
              <a:lnSpc>
                <a:spcPct val="100000"/>
              </a:lnSpc>
              <a:spcBef>
                <a:spcPts val="0"/>
              </a:spcBef>
              <a:spcAft>
                <a:spcPts val="0"/>
              </a:spcAft>
              <a:buNone/>
              <a:defRPr sz="2400" b="1">
                <a:solidFill>
                  <a:srgbClr val="FFFFFF"/>
                </a:solidFill>
              </a:defRPr>
            </a:lvl9pPr>
          </a:lstStyle>
          <a:p>
            <a:endParaRPr/>
          </a:p>
        </p:txBody>
      </p:sp>
      <p:sp>
        <p:nvSpPr>
          <p:cNvPr id="137" name="Google Shape;137;p29"/>
          <p:cNvSpPr txBox="1">
            <a:spLocks noGrp="1"/>
          </p:cNvSpPr>
          <p:nvPr>
            <p:ph type="body" idx="1"/>
          </p:nvPr>
        </p:nvSpPr>
        <p:spPr>
          <a:xfrm>
            <a:off x="185350" y="1798300"/>
            <a:ext cx="2683200" cy="2540100"/>
          </a:xfrm>
          <a:prstGeom prst="rect">
            <a:avLst/>
          </a:prstGeom>
          <a:noFill/>
        </p:spPr>
        <p:txBody>
          <a:bodyPr spcFirstLastPara="1" wrap="square" lIns="91425" tIns="91425" rIns="91425" bIns="91425" anchor="t" anchorCtr="0">
            <a:noAutofit/>
          </a:bodyPr>
          <a:lstStyle>
            <a:lvl1pPr marL="457200" lvl="0" indent="-330200" algn="l" rtl="0">
              <a:lnSpc>
                <a:spcPct val="115000"/>
              </a:lnSpc>
              <a:spcBef>
                <a:spcPts val="0"/>
              </a:spcBef>
              <a:spcAft>
                <a:spcPts val="0"/>
              </a:spcAft>
              <a:buClr>
                <a:srgbClr val="FFFFFF"/>
              </a:buClr>
              <a:buSzPts val="1600"/>
              <a:buChar char="●"/>
              <a:defRPr sz="1600">
                <a:solidFill>
                  <a:srgbClr val="FFFFFF"/>
                </a:solidFill>
              </a:defRPr>
            </a:lvl1pPr>
            <a:lvl2pPr marL="914400" lvl="1" indent="-317500" algn="l" rtl="0">
              <a:lnSpc>
                <a:spcPct val="115000"/>
              </a:lnSpc>
              <a:spcBef>
                <a:spcPts val="1600"/>
              </a:spcBef>
              <a:spcAft>
                <a:spcPts val="0"/>
              </a:spcAft>
              <a:buClr>
                <a:srgbClr val="FFFFFF"/>
              </a:buClr>
              <a:buSzPts val="1400"/>
              <a:buChar char="○"/>
              <a:defRPr sz="1400">
                <a:solidFill>
                  <a:srgbClr val="FFFFFF"/>
                </a:solidFill>
              </a:defRPr>
            </a:lvl2pPr>
            <a:lvl3pPr marL="1371600" lvl="2" indent="-317500" algn="l" rtl="0">
              <a:lnSpc>
                <a:spcPct val="115000"/>
              </a:lnSpc>
              <a:spcBef>
                <a:spcPts val="1600"/>
              </a:spcBef>
              <a:spcAft>
                <a:spcPts val="0"/>
              </a:spcAft>
              <a:buClr>
                <a:srgbClr val="FFFFFF"/>
              </a:buClr>
              <a:buSzPts val="1400"/>
              <a:buChar char="■"/>
              <a:defRPr sz="1400">
                <a:solidFill>
                  <a:srgbClr val="FFFFFF"/>
                </a:solidFill>
              </a:defRPr>
            </a:lvl3pPr>
            <a:lvl4pPr marL="1828800" lvl="3" indent="-317500" algn="l" rtl="0">
              <a:lnSpc>
                <a:spcPct val="115000"/>
              </a:lnSpc>
              <a:spcBef>
                <a:spcPts val="1600"/>
              </a:spcBef>
              <a:spcAft>
                <a:spcPts val="0"/>
              </a:spcAft>
              <a:buClr>
                <a:srgbClr val="FFFFFF"/>
              </a:buClr>
              <a:buSzPts val="1400"/>
              <a:buChar char="●"/>
              <a:defRPr sz="1400">
                <a:solidFill>
                  <a:srgbClr val="FFFFFF"/>
                </a:solidFill>
              </a:defRPr>
            </a:lvl4pPr>
            <a:lvl5pPr marL="2286000" lvl="4" indent="-317500" algn="l" rtl="0">
              <a:lnSpc>
                <a:spcPct val="115000"/>
              </a:lnSpc>
              <a:spcBef>
                <a:spcPts val="1600"/>
              </a:spcBef>
              <a:spcAft>
                <a:spcPts val="0"/>
              </a:spcAft>
              <a:buClr>
                <a:srgbClr val="FFFFFF"/>
              </a:buClr>
              <a:buSzPts val="1400"/>
              <a:buChar char="○"/>
              <a:defRPr sz="1400">
                <a:solidFill>
                  <a:srgbClr val="FFFFFF"/>
                </a:solidFill>
              </a:defRPr>
            </a:lvl5pPr>
            <a:lvl6pPr marL="2743200" lvl="5" indent="-317500" algn="l" rtl="0">
              <a:lnSpc>
                <a:spcPct val="115000"/>
              </a:lnSpc>
              <a:spcBef>
                <a:spcPts val="1600"/>
              </a:spcBef>
              <a:spcAft>
                <a:spcPts val="0"/>
              </a:spcAft>
              <a:buClr>
                <a:srgbClr val="FFFFFF"/>
              </a:buClr>
              <a:buSzPts val="1400"/>
              <a:buChar char="■"/>
              <a:defRPr sz="1400">
                <a:solidFill>
                  <a:srgbClr val="FFFFFF"/>
                </a:solidFill>
              </a:defRPr>
            </a:lvl6pPr>
            <a:lvl7pPr marL="3200400" lvl="6" indent="-317500" algn="l" rtl="0">
              <a:lnSpc>
                <a:spcPct val="115000"/>
              </a:lnSpc>
              <a:spcBef>
                <a:spcPts val="1600"/>
              </a:spcBef>
              <a:spcAft>
                <a:spcPts val="0"/>
              </a:spcAft>
              <a:buClr>
                <a:srgbClr val="FFFFFF"/>
              </a:buClr>
              <a:buSzPts val="1400"/>
              <a:buChar char="●"/>
              <a:defRPr sz="1400">
                <a:solidFill>
                  <a:srgbClr val="FFFFFF"/>
                </a:solidFill>
              </a:defRPr>
            </a:lvl7pPr>
            <a:lvl8pPr marL="3657600" lvl="7" indent="-317500" algn="l" rtl="0">
              <a:lnSpc>
                <a:spcPct val="115000"/>
              </a:lnSpc>
              <a:spcBef>
                <a:spcPts val="1600"/>
              </a:spcBef>
              <a:spcAft>
                <a:spcPts val="0"/>
              </a:spcAft>
              <a:buClr>
                <a:srgbClr val="FFFFFF"/>
              </a:buClr>
              <a:buSzPts val="1400"/>
              <a:buChar char="○"/>
              <a:defRPr sz="1400">
                <a:solidFill>
                  <a:srgbClr val="FFFFFF"/>
                </a:solidFill>
              </a:defRPr>
            </a:lvl8pPr>
            <a:lvl9pPr marL="4114800" lvl="8" indent="-317500" algn="l" rtl="0">
              <a:lnSpc>
                <a:spcPct val="115000"/>
              </a:lnSpc>
              <a:spcBef>
                <a:spcPts val="1600"/>
              </a:spcBef>
              <a:spcAft>
                <a:spcPts val="1600"/>
              </a:spcAft>
              <a:buClr>
                <a:srgbClr val="FFFFFF"/>
              </a:buClr>
              <a:buSzPts val="1400"/>
              <a:buChar char="■"/>
              <a:defRPr sz="1400">
                <a:solidFill>
                  <a:srgbClr val="FFFFFF"/>
                </a:solidFill>
              </a:defRPr>
            </a:lvl9pPr>
          </a:lstStyle>
          <a:p>
            <a:endParaRPr/>
          </a:p>
        </p:txBody>
      </p:sp>
      <p:sp>
        <p:nvSpPr>
          <p:cNvPr id="138" name="Google Shape;138;p29"/>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rgbClr val="616161"/>
                </a:solidFill>
              </a:defRPr>
            </a:lvl1pPr>
            <a:lvl2pPr lvl="1" algn="r" rtl="0">
              <a:lnSpc>
                <a:spcPct val="100000"/>
              </a:lnSpc>
              <a:spcAft>
                <a:spcPts val="0"/>
              </a:spcAft>
              <a:buNone/>
              <a:defRPr sz="1000">
                <a:solidFill>
                  <a:srgbClr val="616161"/>
                </a:solidFill>
              </a:defRPr>
            </a:lvl2pPr>
            <a:lvl3pPr lvl="2" algn="r" rtl="0">
              <a:lnSpc>
                <a:spcPct val="100000"/>
              </a:lnSpc>
              <a:spcAft>
                <a:spcPts val="0"/>
              </a:spcAft>
              <a:buNone/>
              <a:defRPr sz="1000">
                <a:solidFill>
                  <a:srgbClr val="616161"/>
                </a:solidFill>
              </a:defRPr>
            </a:lvl3pPr>
            <a:lvl4pPr lvl="3" algn="r" rtl="0">
              <a:lnSpc>
                <a:spcPct val="100000"/>
              </a:lnSpc>
              <a:spcAft>
                <a:spcPts val="0"/>
              </a:spcAft>
              <a:buNone/>
              <a:defRPr sz="1000">
                <a:solidFill>
                  <a:srgbClr val="616161"/>
                </a:solidFill>
              </a:defRPr>
            </a:lvl4pPr>
            <a:lvl5pPr lvl="4" algn="r" rtl="0">
              <a:lnSpc>
                <a:spcPct val="100000"/>
              </a:lnSpc>
              <a:spcAft>
                <a:spcPts val="0"/>
              </a:spcAft>
              <a:buNone/>
              <a:defRPr sz="1000">
                <a:solidFill>
                  <a:srgbClr val="616161"/>
                </a:solidFill>
              </a:defRPr>
            </a:lvl5pPr>
            <a:lvl6pPr lvl="5" algn="r" rtl="0">
              <a:lnSpc>
                <a:spcPct val="100000"/>
              </a:lnSpc>
              <a:spcAft>
                <a:spcPts val="0"/>
              </a:spcAft>
              <a:buNone/>
              <a:defRPr sz="1000">
                <a:solidFill>
                  <a:srgbClr val="616161"/>
                </a:solidFill>
              </a:defRPr>
            </a:lvl6pPr>
            <a:lvl7pPr lvl="6" algn="r" rtl="0">
              <a:lnSpc>
                <a:spcPct val="100000"/>
              </a:lnSpc>
              <a:spcAft>
                <a:spcPts val="0"/>
              </a:spcAft>
              <a:buNone/>
              <a:defRPr sz="1000">
                <a:solidFill>
                  <a:srgbClr val="616161"/>
                </a:solidFill>
              </a:defRPr>
            </a:lvl7pPr>
            <a:lvl8pPr lvl="7" algn="r" rtl="0">
              <a:lnSpc>
                <a:spcPct val="100000"/>
              </a:lnSpc>
              <a:spcAft>
                <a:spcPts val="0"/>
              </a:spcAft>
              <a:buNone/>
              <a:defRPr sz="1000">
                <a:solidFill>
                  <a:srgbClr val="616161"/>
                </a:solidFill>
              </a:defRPr>
            </a:lvl8pPr>
            <a:lvl9pPr lvl="8" algn="r" rtl="0">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3">
  <p:cSld name="AUTOLAYOUT_4">
    <p:bg>
      <p:bgPr>
        <a:solidFill>
          <a:srgbClr val="FFFFFF"/>
        </a:solidFill>
        <a:effectLst/>
      </p:bgPr>
    </p:bg>
    <p:spTree>
      <p:nvGrpSpPr>
        <p:cNvPr id="1" name="Shape 139"/>
        <p:cNvGrpSpPr/>
        <p:nvPr/>
      </p:nvGrpSpPr>
      <p:grpSpPr>
        <a:xfrm>
          <a:off x="0" y="0"/>
          <a:ext cx="0" cy="0"/>
          <a:chOff x="0" y="0"/>
          <a:chExt cx="0" cy="0"/>
        </a:xfrm>
      </p:grpSpPr>
      <p:sp>
        <p:nvSpPr>
          <p:cNvPr id="140" name="Google Shape;140;p30"/>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0"/>
          <p:cNvSpPr txBox="1">
            <a:spLocks noGrp="1"/>
          </p:cNvSpPr>
          <p:nvPr>
            <p:ph type="title"/>
          </p:nvPr>
        </p:nvSpPr>
        <p:spPr>
          <a:xfrm>
            <a:off x="351600" y="2736850"/>
            <a:ext cx="3997500" cy="1389600"/>
          </a:xfrm>
          <a:prstGeom prst="rect">
            <a:avLst/>
          </a:prstGeom>
          <a:noFill/>
        </p:spPr>
        <p:txBody>
          <a:bodyPr spcFirstLastPara="1" wrap="square" lIns="91425" tIns="91425" rIns="91425" bIns="91425" anchor="ctr" anchorCtr="0">
            <a:noAutofit/>
          </a:bodyPr>
          <a:lstStyle>
            <a:lvl1pPr lvl="0" algn="l" rtl="0">
              <a:lnSpc>
                <a:spcPct val="100000"/>
              </a:lnSpc>
              <a:spcBef>
                <a:spcPts val="0"/>
              </a:spcBef>
              <a:spcAft>
                <a:spcPts val="0"/>
              </a:spcAft>
              <a:buNone/>
              <a:defRPr sz="2800" b="1">
                <a:solidFill>
                  <a:srgbClr val="212121"/>
                </a:solidFill>
              </a:defRPr>
            </a:lvl1pPr>
            <a:lvl2pPr lvl="1" algn="l" rtl="0">
              <a:lnSpc>
                <a:spcPct val="100000"/>
              </a:lnSpc>
              <a:spcBef>
                <a:spcPts val="0"/>
              </a:spcBef>
              <a:spcAft>
                <a:spcPts val="0"/>
              </a:spcAft>
              <a:buNone/>
              <a:defRPr sz="2800" b="1">
                <a:solidFill>
                  <a:srgbClr val="212121"/>
                </a:solidFill>
              </a:defRPr>
            </a:lvl2pPr>
            <a:lvl3pPr lvl="2" algn="l" rtl="0">
              <a:lnSpc>
                <a:spcPct val="100000"/>
              </a:lnSpc>
              <a:spcBef>
                <a:spcPts val="0"/>
              </a:spcBef>
              <a:spcAft>
                <a:spcPts val="0"/>
              </a:spcAft>
              <a:buNone/>
              <a:defRPr sz="2800" b="1">
                <a:solidFill>
                  <a:srgbClr val="212121"/>
                </a:solidFill>
              </a:defRPr>
            </a:lvl3pPr>
            <a:lvl4pPr lvl="3" algn="l" rtl="0">
              <a:lnSpc>
                <a:spcPct val="100000"/>
              </a:lnSpc>
              <a:spcBef>
                <a:spcPts val="0"/>
              </a:spcBef>
              <a:spcAft>
                <a:spcPts val="0"/>
              </a:spcAft>
              <a:buNone/>
              <a:defRPr sz="2800" b="1">
                <a:solidFill>
                  <a:srgbClr val="212121"/>
                </a:solidFill>
              </a:defRPr>
            </a:lvl4pPr>
            <a:lvl5pPr lvl="4" algn="l" rtl="0">
              <a:lnSpc>
                <a:spcPct val="100000"/>
              </a:lnSpc>
              <a:spcBef>
                <a:spcPts val="0"/>
              </a:spcBef>
              <a:spcAft>
                <a:spcPts val="0"/>
              </a:spcAft>
              <a:buNone/>
              <a:defRPr sz="2800" b="1">
                <a:solidFill>
                  <a:srgbClr val="212121"/>
                </a:solidFill>
              </a:defRPr>
            </a:lvl5pPr>
            <a:lvl6pPr lvl="5" algn="l" rtl="0">
              <a:lnSpc>
                <a:spcPct val="100000"/>
              </a:lnSpc>
              <a:spcBef>
                <a:spcPts val="0"/>
              </a:spcBef>
              <a:spcAft>
                <a:spcPts val="0"/>
              </a:spcAft>
              <a:buNone/>
              <a:defRPr sz="2800" b="1">
                <a:solidFill>
                  <a:srgbClr val="212121"/>
                </a:solidFill>
              </a:defRPr>
            </a:lvl6pPr>
            <a:lvl7pPr lvl="6" algn="l" rtl="0">
              <a:lnSpc>
                <a:spcPct val="100000"/>
              </a:lnSpc>
              <a:spcBef>
                <a:spcPts val="0"/>
              </a:spcBef>
              <a:spcAft>
                <a:spcPts val="0"/>
              </a:spcAft>
              <a:buNone/>
              <a:defRPr sz="2800" b="1">
                <a:solidFill>
                  <a:srgbClr val="212121"/>
                </a:solidFill>
              </a:defRPr>
            </a:lvl7pPr>
            <a:lvl8pPr lvl="7" algn="l" rtl="0">
              <a:lnSpc>
                <a:spcPct val="100000"/>
              </a:lnSpc>
              <a:spcBef>
                <a:spcPts val="0"/>
              </a:spcBef>
              <a:spcAft>
                <a:spcPts val="0"/>
              </a:spcAft>
              <a:buNone/>
              <a:defRPr sz="2800" b="1">
                <a:solidFill>
                  <a:srgbClr val="212121"/>
                </a:solidFill>
              </a:defRPr>
            </a:lvl8pPr>
            <a:lvl9pPr lvl="8" algn="l" rtl="0">
              <a:lnSpc>
                <a:spcPct val="100000"/>
              </a:lnSpc>
              <a:spcBef>
                <a:spcPts val="0"/>
              </a:spcBef>
              <a:spcAft>
                <a:spcPts val="0"/>
              </a:spcAft>
              <a:buNone/>
              <a:defRPr sz="2800" b="1">
                <a:solidFill>
                  <a:srgbClr val="212121"/>
                </a:solidFill>
              </a:defRPr>
            </a:lvl9pPr>
          </a:lstStyle>
          <a:p>
            <a:endParaRPr/>
          </a:p>
        </p:txBody>
      </p:sp>
      <p:sp>
        <p:nvSpPr>
          <p:cNvPr id="142" name="Google Shape;142;p3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4">
  <p:cSld name="AUTOLAYOUT_9">
    <p:bg>
      <p:bgPr>
        <a:solidFill>
          <a:srgbClr val="FFFFFF"/>
        </a:solidFill>
        <a:effectLst/>
      </p:bgPr>
    </p:bg>
    <p:spTree>
      <p:nvGrpSpPr>
        <p:cNvPr id="1" name="Shape 143"/>
        <p:cNvGrpSpPr/>
        <p:nvPr/>
      </p:nvGrpSpPr>
      <p:grpSpPr>
        <a:xfrm>
          <a:off x="0" y="0"/>
          <a:ext cx="0" cy="0"/>
          <a:chOff x="0" y="0"/>
          <a:chExt cx="0" cy="0"/>
        </a:xfrm>
      </p:grpSpPr>
      <p:sp>
        <p:nvSpPr>
          <p:cNvPr id="144" name="Google Shape;144;p31"/>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1"/>
          <p:cNvSpPr txBox="1">
            <a:spLocks noGrp="1"/>
          </p:cNvSpPr>
          <p:nvPr>
            <p:ph type="title"/>
          </p:nvPr>
        </p:nvSpPr>
        <p:spPr>
          <a:xfrm>
            <a:off x="351600" y="2736850"/>
            <a:ext cx="3997500" cy="1389600"/>
          </a:xfrm>
          <a:prstGeom prst="rect">
            <a:avLst/>
          </a:prstGeom>
          <a:noFill/>
        </p:spPr>
        <p:txBody>
          <a:bodyPr spcFirstLastPara="1" wrap="square" lIns="91425" tIns="91425" rIns="91425" bIns="91425" anchor="ctr" anchorCtr="0">
            <a:noAutofit/>
          </a:bodyPr>
          <a:lstStyle>
            <a:lvl1pPr lvl="0" algn="l" rtl="0">
              <a:lnSpc>
                <a:spcPct val="100000"/>
              </a:lnSpc>
              <a:spcBef>
                <a:spcPts val="0"/>
              </a:spcBef>
              <a:spcAft>
                <a:spcPts val="0"/>
              </a:spcAft>
              <a:buNone/>
              <a:defRPr sz="2800" b="1">
                <a:solidFill>
                  <a:srgbClr val="212121"/>
                </a:solidFill>
              </a:defRPr>
            </a:lvl1pPr>
            <a:lvl2pPr lvl="1" algn="l" rtl="0">
              <a:lnSpc>
                <a:spcPct val="100000"/>
              </a:lnSpc>
              <a:spcBef>
                <a:spcPts val="0"/>
              </a:spcBef>
              <a:spcAft>
                <a:spcPts val="0"/>
              </a:spcAft>
              <a:buNone/>
              <a:defRPr sz="2800" b="1">
                <a:solidFill>
                  <a:srgbClr val="212121"/>
                </a:solidFill>
              </a:defRPr>
            </a:lvl2pPr>
            <a:lvl3pPr lvl="2" algn="l" rtl="0">
              <a:lnSpc>
                <a:spcPct val="100000"/>
              </a:lnSpc>
              <a:spcBef>
                <a:spcPts val="0"/>
              </a:spcBef>
              <a:spcAft>
                <a:spcPts val="0"/>
              </a:spcAft>
              <a:buNone/>
              <a:defRPr sz="2800" b="1">
                <a:solidFill>
                  <a:srgbClr val="212121"/>
                </a:solidFill>
              </a:defRPr>
            </a:lvl3pPr>
            <a:lvl4pPr lvl="3" algn="l" rtl="0">
              <a:lnSpc>
                <a:spcPct val="100000"/>
              </a:lnSpc>
              <a:spcBef>
                <a:spcPts val="0"/>
              </a:spcBef>
              <a:spcAft>
                <a:spcPts val="0"/>
              </a:spcAft>
              <a:buNone/>
              <a:defRPr sz="2800" b="1">
                <a:solidFill>
                  <a:srgbClr val="212121"/>
                </a:solidFill>
              </a:defRPr>
            </a:lvl4pPr>
            <a:lvl5pPr lvl="4" algn="l" rtl="0">
              <a:lnSpc>
                <a:spcPct val="100000"/>
              </a:lnSpc>
              <a:spcBef>
                <a:spcPts val="0"/>
              </a:spcBef>
              <a:spcAft>
                <a:spcPts val="0"/>
              </a:spcAft>
              <a:buNone/>
              <a:defRPr sz="2800" b="1">
                <a:solidFill>
                  <a:srgbClr val="212121"/>
                </a:solidFill>
              </a:defRPr>
            </a:lvl5pPr>
            <a:lvl6pPr lvl="5" algn="l" rtl="0">
              <a:lnSpc>
                <a:spcPct val="100000"/>
              </a:lnSpc>
              <a:spcBef>
                <a:spcPts val="0"/>
              </a:spcBef>
              <a:spcAft>
                <a:spcPts val="0"/>
              </a:spcAft>
              <a:buNone/>
              <a:defRPr sz="2800" b="1">
                <a:solidFill>
                  <a:srgbClr val="212121"/>
                </a:solidFill>
              </a:defRPr>
            </a:lvl6pPr>
            <a:lvl7pPr lvl="6" algn="l" rtl="0">
              <a:lnSpc>
                <a:spcPct val="100000"/>
              </a:lnSpc>
              <a:spcBef>
                <a:spcPts val="0"/>
              </a:spcBef>
              <a:spcAft>
                <a:spcPts val="0"/>
              </a:spcAft>
              <a:buNone/>
              <a:defRPr sz="2800" b="1">
                <a:solidFill>
                  <a:srgbClr val="212121"/>
                </a:solidFill>
              </a:defRPr>
            </a:lvl7pPr>
            <a:lvl8pPr lvl="7" algn="l" rtl="0">
              <a:lnSpc>
                <a:spcPct val="100000"/>
              </a:lnSpc>
              <a:spcBef>
                <a:spcPts val="0"/>
              </a:spcBef>
              <a:spcAft>
                <a:spcPts val="0"/>
              </a:spcAft>
              <a:buNone/>
              <a:defRPr sz="2800" b="1">
                <a:solidFill>
                  <a:srgbClr val="212121"/>
                </a:solidFill>
              </a:defRPr>
            </a:lvl8pPr>
            <a:lvl9pPr lvl="8" algn="l" rtl="0">
              <a:lnSpc>
                <a:spcPct val="100000"/>
              </a:lnSpc>
              <a:spcBef>
                <a:spcPts val="0"/>
              </a:spcBef>
              <a:spcAft>
                <a:spcPts val="0"/>
              </a:spcAft>
              <a:buNone/>
              <a:defRPr sz="2800" b="1">
                <a:solidFill>
                  <a:srgbClr val="212121"/>
                </a:solidFill>
              </a:defRPr>
            </a:lvl9pPr>
          </a:lstStyle>
          <a:p>
            <a:endParaRPr/>
          </a:p>
        </p:txBody>
      </p:sp>
      <p:sp>
        <p:nvSpPr>
          <p:cNvPr id="146" name="Google Shape;146;p31"/>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2">
  <p:cSld name="AUTOLAYOUT_10">
    <p:bg>
      <p:bgPr>
        <a:solidFill>
          <a:srgbClr val="FFFFFF"/>
        </a:solidFill>
        <a:effectLst/>
      </p:bgPr>
    </p:bg>
    <p:spTree>
      <p:nvGrpSpPr>
        <p:cNvPr id="1" name="Shape 147"/>
        <p:cNvGrpSpPr/>
        <p:nvPr/>
      </p:nvGrpSpPr>
      <p:grpSpPr>
        <a:xfrm>
          <a:off x="0" y="0"/>
          <a:ext cx="0" cy="0"/>
          <a:chOff x="0" y="0"/>
          <a:chExt cx="0" cy="0"/>
        </a:xfrm>
      </p:grpSpPr>
      <p:sp>
        <p:nvSpPr>
          <p:cNvPr id="148" name="Google Shape;148;p32"/>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2"/>
          <p:cNvSpPr txBox="1">
            <a:spLocks noGrp="1"/>
          </p:cNvSpPr>
          <p:nvPr>
            <p:ph type="title"/>
          </p:nvPr>
        </p:nvSpPr>
        <p:spPr>
          <a:xfrm>
            <a:off x="351600" y="2736850"/>
            <a:ext cx="3997500" cy="1389600"/>
          </a:xfrm>
          <a:prstGeom prst="rect">
            <a:avLst/>
          </a:prstGeom>
          <a:noFill/>
        </p:spPr>
        <p:txBody>
          <a:bodyPr spcFirstLastPara="1" wrap="square" lIns="91425" tIns="91425" rIns="91425" bIns="91425" anchor="ctr" anchorCtr="0">
            <a:noAutofit/>
          </a:bodyPr>
          <a:lstStyle>
            <a:lvl1pPr lvl="0" algn="l" rtl="0">
              <a:lnSpc>
                <a:spcPct val="100000"/>
              </a:lnSpc>
              <a:spcBef>
                <a:spcPts val="0"/>
              </a:spcBef>
              <a:spcAft>
                <a:spcPts val="0"/>
              </a:spcAft>
              <a:buNone/>
              <a:defRPr sz="2800" b="1">
                <a:solidFill>
                  <a:srgbClr val="212121"/>
                </a:solidFill>
              </a:defRPr>
            </a:lvl1pPr>
            <a:lvl2pPr lvl="1" algn="l" rtl="0">
              <a:lnSpc>
                <a:spcPct val="100000"/>
              </a:lnSpc>
              <a:spcBef>
                <a:spcPts val="0"/>
              </a:spcBef>
              <a:spcAft>
                <a:spcPts val="0"/>
              </a:spcAft>
              <a:buNone/>
              <a:defRPr sz="2800" b="1">
                <a:solidFill>
                  <a:srgbClr val="212121"/>
                </a:solidFill>
              </a:defRPr>
            </a:lvl2pPr>
            <a:lvl3pPr lvl="2" algn="l" rtl="0">
              <a:lnSpc>
                <a:spcPct val="100000"/>
              </a:lnSpc>
              <a:spcBef>
                <a:spcPts val="0"/>
              </a:spcBef>
              <a:spcAft>
                <a:spcPts val="0"/>
              </a:spcAft>
              <a:buNone/>
              <a:defRPr sz="2800" b="1">
                <a:solidFill>
                  <a:srgbClr val="212121"/>
                </a:solidFill>
              </a:defRPr>
            </a:lvl3pPr>
            <a:lvl4pPr lvl="3" algn="l" rtl="0">
              <a:lnSpc>
                <a:spcPct val="100000"/>
              </a:lnSpc>
              <a:spcBef>
                <a:spcPts val="0"/>
              </a:spcBef>
              <a:spcAft>
                <a:spcPts val="0"/>
              </a:spcAft>
              <a:buNone/>
              <a:defRPr sz="2800" b="1">
                <a:solidFill>
                  <a:srgbClr val="212121"/>
                </a:solidFill>
              </a:defRPr>
            </a:lvl4pPr>
            <a:lvl5pPr lvl="4" algn="l" rtl="0">
              <a:lnSpc>
                <a:spcPct val="100000"/>
              </a:lnSpc>
              <a:spcBef>
                <a:spcPts val="0"/>
              </a:spcBef>
              <a:spcAft>
                <a:spcPts val="0"/>
              </a:spcAft>
              <a:buNone/>
              <a:defRPr sz="2800" b="1">
                <a:solidFill>
                  <a:srgbClr val="212121"/>
                </a:solidFill>
              </a:defRPr>
            </a:lvl5pPr>
            <a:lvl6pPr lvl="5" algn="l" rtl="0">
              <a:lnSpc>
                <a:spcPct val="100000"/>
              </a:lnSpc>
              <a:spcBef>
                <a:spcPts val="0"/>
              </a:spcBef>
              <a:spcAft>
                <a:spcPts val="0"/>
              </a:spcAft>
              <a:buNone/>
              <a:defRPr sz="2800" b="1">
                <a:solidFill>
                  <a:srgbClr val="212121"/>
                </a:solidFill>
              </a:defRPr>
            </a:lvl6pPr>
            <a:lvl7pPr lvl="6" algn="l" rtl="0">
              <a:lnSpc>
                <a:spcPct val="100000"/>
              </a:lnSpc>
              <a:spcBef>
                <a:spcPts val="0"/>
              </a:spcBef>
              <a:spcAft>
                <a:spcPts val="0"/>
              </a:spcAft>
              <a:buNone/>
              <a:defRPr sz="2800" b="1">
                <a:solidFill>
                  <a:srgbClr val="212121"/>
                </a:solidFill>
              </a:defRPr>
            </a:lvl7pPr>
            <a:lvl8pPr lvl="7" algn="l" rtl="0">
              <a:lnSpc>
                <a:spcPct val="100000"/>
              </a:lnSpc>
              <a:spcBef>
                <a:spcPts val="0"/>
              </a:spcBef>
              <a:spcAft>
                <a:spcPts val="0"/>
              </a:spcAft>
              <a:buNone/>
              <a:defRPr sz="2800" b="1">
                <a:solidFill>
                  <a:srgbClr val="212121"/>
                </a:solidFill>
              </a:defRPr>
            </a:lvl8pPr>
            <a:lvl9pPr lvl="8" algn="l" rtl="0">
              <a:lnSpc>
                <a:spcPct val="100000"/>
              </a:lnSpc>
              <a:spcBef>
                <a:spcPts val="0"/>
              </a:spcBef>
              <a:spcAft>
                <a:spcPts val="0"/>
              </a:spcAft>
              <a:buNone/>
              <a:defRPr sz="2800" b="1">
                <a:solidFill>
                  <a:srgbClr val="212121"/>
                </a:solidFill>
              </a:defRPr>
            </a:lvl9pPr>
          </a:lstStyle>
          <a:p>
            <a:endParaRPr/>
          </a:p>
        </p:txBody>
      </p:sp>
      <p:sp>
        <p:nvSpPr>
          <p:cNvPr id="150" name="Google Shape;150;p32"/>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Aft>
                <a:spcPts val="0"/>
              </a:spcAft>
              <a:buNone/>
              <a:defRPr sz="1000">
                <a:solidFill>
                  <a:schemeClr val="dk2"/>
                </a:solidFill>
              </a:defRPr>
            </a:lvl1pPr>
            <a:lvl2pPr lvl="1" algn="r" rtl="0">
              <a:lnSpc>
                <a:spcPct val="100000"/>
              </a:lnSpc>
              <a:spcAft>
                <a:spcPts val="0"/>
              </a:spcAft>
              <a:buNone/>
              <a:defRPr sz="1000">
                <a:solidFill>
                  <a:schemeClr val="dk2"/>
                </a:solidFill>
              </a:defRPr>
            </a:lvl2pPr>
            <a:lvl3pPr lvl="2" algn="r" rtl="0">
              <a:lnSpc>
                <a:spcPct val="100000"/>
              </a:lnSpc>
              <a:spcAft>
                <a:spcPts val="0"/>
              </a:spcAft>
              <a:buNone/>
              <a:defRPr sz="1000">
                <a:solidFill>
                  <a:schemeClr val="dk2"/>
                </a:solidFill>
              </a:defRPr>
            </a:lvl3pPr>
            <a:lvl4pPr lvl="3" algn="r" rtl="0">
              <a:lnSpc>
                <a:spcPct val="100000"/>
              </a:lnSpc>
              <a:spcAft>
                <a:spcPts val="0"/>
              </a:spcAft>
              <a:buNone/>
              <a:defRPr sz="1000">
                <a:solidFill>
                  <a:schemeClr val="dk2"/>
                </a:solidFill>
              </a:defRPr>
            </a:lvl4pPr>
            <a:lvl5pPr lvl="4" algn="r" rtl="0">
              <a:lnSpc>
                <a:spcPct val="100000"/>
              </a:lnSpc>
              <a:spcAft>
                <a:spcPts val="0"/>
              </a:spcAft>
              <a:buNone/>
              <a:defRPr sz="1000">
                <a:solidFill>
                  <a:schemeClr val="dk2"/>
                </a:solidFill>
              </a:defRPr>
            </a:lvl5pPr>
            <a:lvl6pPr lvl="5" algn="r" rtl="0">
              <a:lnSpc>
                <a:spcPct val="100000"/>
              </a:lnSpc>
              <a:spcAft>
                <a:spcPts val="0"/>
              </a:spcAft>
              <a:buNone/>
              <a:defRPr sz="1000">
                <a:solidFill>
                  <a:schemeClr val="dk2"/>
                </a:solidFill>
              </a:defRPr>
            </a:lvl6pPr>
            <a:lvl7pPr lvl="6" algn="r" rtl="0">
              <a:lnSpc>
                <a:spcPct val="100000"/>
              </a:lnSpc>
              <a:spcAft>
                <a:spcPts val="0"/>
              </a:spcAft>
              <a:buNone/>
              <a:defRPr sz="1000">
                <a:solidFill>
                  <a:schemeClr val="dk2"/>
                </a:solidFill>
              </a:defRPr>
            </a:lvl7pPr>
            <a:lvl8pPr lvl="7" algn="r" rtl="0">
              <a:lnSpc>
                <a:spcPct val="100000"/>
              </a:lnSpc>
              <a:spcAft>
                <a:spcPts val="0"/>
              </a:spcAft>
              <a:buNone/>
              <a:defRPr sz="1000">
                <a:solidFill>
                  <a:schemeClr val="dk2"/>
                </a:solidFill>
              </a:defRPr>
            </a:lvl8pPr>
            <a:lvl9pPr lvl="8" algn="r" rtl="0">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 layout 6">
  <p:cSld name="AUTOLAYOUT_12">
    <p:bg>
      <p:bgPr>
        <a:solidFill>
          <a:srgbClr val="FFFFFF"/>
        </a:solidFill>
        <a:effectLst/>
      </p:bgPr>
    </p:bg>
    <p:spTree>
      <p:nvGrpSpPr>
        <p:cNvPr id="1" name="Shape 151"/>
        <p:cNvGrpSpPr/>
        <p:nvPr/>
      </p:nvGrpSpPr>
      <p:grpSpPr>
        <a:xfrm>
          <a:off x="0" y="0"/>
          <a:ext cx="0" cy="0"/>
          <a:chOff x="0" y="0"/>
          <a:chExt cx="0" cy="0"/>
        </a:xfrm>
      </p:grpSpPr>
      <p:sp>
        <p:nvSpPr>
          <p:cNvPr id="152" name="Google Shape;152;p33"/>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33"/>
          <p:cNvCxnSpPr/>
          <p:nvPr/>
        </p:nvCxnSpPr>
        <p:spPr>
          <a:xfrm>
            <a:off x="3027472" y="0"/>
            <a:ext cx="0" cy="5133300"/>
          </a:xfrm>
          <a:prstGeom prst="straightConnector1">
            <a:avLst/>
          </a:prstGeom>
          <a:noFill/>
          <a:ln w="9525" cap="flat" cmpd="sng">
            <a:solidFill>
              <a:srgbClr val="F2F2F2"/>
            </a:solidFill>
            <a:prstDash val="solid"/>
            <a:miter lim="8000"/>
            <a:headEnd type="none" w="sm" len="sm"/>
            <a:tailEnd type="none" w="sm" len="sm"/>
          </a:ln>
          <a:effectLst>
            <a:outerShdw blurRad="50800" dist="38100" algn="l" rotWithShape="0">
              <a:srgbClr val="000000">
                <a:alpha val="40000"/>
              </a:srgbClr>
            </a:outerShdw>
          </a:effectLst>
        </p:spPr>
      </p:cxnSp>
      <p:sp>
        <p:nvSpPr>
          <p:cNvPr id="154" name="Google Shape;154;p33"/>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3"/>
          <p:cNvSpPr txBox="1">
            <a:spLocks noGrp="1"/>
          </p:cNvSpPr>
          <p:nvPr>
            <p:ph type="title"/>
          </p:nvPr>
        </p:nvSpPr>
        <p:spPr>
          <a:xfrm>
            <a:off x="284100" y="307975"/>
            <a:ext cx="2479800" cy="4268700"/>
          </a:xfrm>
          <a:prstGeom prst="rect">
            <a:avLst/>
          </a:prstGeom>
          <a:noFill/>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b="1">
                <a:solidFill>
                  <a:schemeClr val="lt1"/>
                </a:solidFill>
              </a:defRPr>
            </a:lvl1pPr>
            <a:lvl2pPr lvl="1" algn="l">
              <a:lnSpc>
                <a:spcPct val="100000"/>
              </a:lnSpc>
              <a:spcBef>
                <a:spcPts val="0"/>
              </a:spcBef>
              <a:spcAft>
                <a:spcPts val="0"/>
              </a:spcAft>
              <a:buClr>
                <a:schemeClr val="lt1"/>
              </a:buClr>
              <a:buSzPts val="3000"/>
              <a:buNone/>
              <a:defRPr sz="3000" b="1">
                <a:solidFill>
                  <a:schemeClr val="lt1"/>
                </a:solidFill>
              </a:defRPr>
            </a:lvl2pPr>
            <a:lvl3pPr lvl="2" algn="l">
              <a:lnSpc>
                <a:spcPct val="100000"/>
              </a:lnSpc>
              <a:spcBef>
                <a:spcPts val="0"/>
              </a:spcBef>
              <a:spcAft>
                <a:spcPts val="0"/>
              </a:spcAft>
              <a:buClr>
                <a:schemeClr val="lt1"/>
              </a:buClr>
              <a:buSzPts val="3000"/>
              <a:buNone/>
              <a:defRPr sz="3000" b="1">
                <a:solidFill>
                  <a:schemeClr val="lt1"/>
                </a:solidFill>
              </a:defRPr>
            </a:lvl3pPr>
            <a:lvl4pPr lvl="3" algn="l">
              <a:lnSpc>
                <a:spcPct val="100000"/>
              </a:lnSpc>
              <a:spcBef>
                <a:spcPts val="0"/>
              </a:spcBef>
              <a:spcAft>
                <a:spcPts val="0"/>
              </a:spcAft>
              <a:buClr>
                <a:schemeClr val="lt1"/>
              </a:buClr>
              <a:buSzPts val="3000"/>
              <a:buNone/>
              <a:defRPr sz="3000" b="1">
                <a:solidFill>
                  <a:schemeClr val="lt1"/>
                </a:solidFill>
              </a:defRPr>
            </a:lvl4pPr>
            <a:lvl5pPr lvl="4" algn="l">
              <a:lnSpc>
                <a:spcPct val="100000"/>
              </a:lnSpc>
              <a:spcBef>
                <a:spcPts val="0"/>
              </a:spcBef>
              <a:spcAft>
                <a:spcPts val="0"/>
              </a:spcAft>
              <a:buClr>
                <a:schemeClr val="lt1"/>
              </a:buClr>
              <a:buSzPts val="3000"/>
              <a:buNone/>
              <a:defRPr sz="3000" b="1">
                <a:solidFill>
                  <a:schemeClr val="lt1"/>
                </a:solidFill>
              </a:defRPr>
            </a:lvl5pPr>
            <a:lvl6pPr lvl="5" algn="l">
              <a:lnSpc>
                <a:spcPct val="100000"/>
              </a:lnSpc>
              <a:spcBef>
                <a:spcPts val="0"/>
              </a:spcBef>
              <a:spcAft>
                <a:spcPts val="0"/>
              </a:spcAft>
              <a:buClr>
                <a:schemeClr val="lt1"/>
              </a:buClr>
              <a:buSzPts val="3000"/>
              <a:buNone/>
              <a:defRPr sz="3000" b="1">
                <a:solidFill>
                  <a:schemeClr val="lt1"/>
                </a:solidFill>
              </a:defRPr>
            </a:lvl6pPr>
            <a:lvl7pPr lvl="6" algn="l">
              <a:lnSpc>
                <a:spcPct val="100000"/>
              </a:lnSpc>
              <a:spcBef>
                <a:spcPts val="0"/>
              </a:spcBef>
              <a:spcAft>
                <a:spcPts val="0"/>
              </a:spcAft>
              <a:buClr>
                <a:schemeClr val="lt1"/>
              </a:buClr>
              <a:buSzPts val="3000"/>
              <a:buNone/>
              <a:defRPr sz="3000" b="1">
                <a:solidFill>
                  <a:schemeClr val="lt1"/>
                </a:solidFill>
              </a:defRPr>
            </a:lvl7pPr>
            <a:lvl8pPr lvl="7" algn="l">
              <a:lnSpc>
                <a:spcPct val="100000"/>
              </a:lnSpc>
              <a:spcBef>
                <a:spcPts val="0"/>
              </a:spcBef>
              <a:spcAft>
                <a:spcPts val="0"/>
              </a:spcAft>
              <a:buClr>
                <a:schemeClr val="lt1"/>
              </a:buClr>
              <a:buSzPts val="3000"/>
              <a:buNone/>
              <a:defRPr sz="3000" b="1">
                <a:solidFill>
                  <a:schemeClr val="lt1"/>
                </a:solidFill>
              </a:defRPr>
            </a:lvl8pPr>
            <a:lvl9pPr lvl="8" algn="l">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156" name="Google Shape;156;p33"/>
          <p:cNvSpPr txBox="1">
            <a:spLocks noGrp="1"/>
          </p:cNvSpPr>
          <p:nvPr>
            <p:ph type="body" idx="1"/>
          </p:nvPr>
        </p:nvSpPr>
        <p:spPr>
          <a:xfrm>
            <a:off x="3381100" y="307975"/>
            <a:ext cx="5451300" cy="4268700"/>
          </a:xfrm>
          <a:prstGeom prst="rect">
            <a:avLst/>
          </a:prstGeom>
          <a:noFill/>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1600"/>
              </a:spcBef>
              <a:spcAft>
                <a:spcPts val="0"/>
              </a:spcAft>
              <a:buClr>
                <a:schemeClr val="dk2"/>
              </a:buClr>
              <a:buSzPts val="1400"/>
              <a:buChar char="○"/>
              <a:defRPr sz="1400">
                <a:solidFill>
                  <a:schemeClr val="dk2"/>
                </a:solidFill>
              </a:defRPr>
            </a:lvl2pPr>
            <a:lvl3pPr marL="1371600" lvl="2" indent="-317500" algn="l">
              <a:lnSpc>
                <a:spcPct val="115000"/>
              </a:lnSpc>
              <a:spcBef>
                <a:spcPts val="1600"/>
              </a:spcBef>
              <a:spcAft>
                <a:spcPts val="0"/>
              </a:spcAft>
              <a:buClr>
                <a:schemeClr val="dk2"/>
              </a:buClr>
              <a:buSzPts val="1400"/>
              <a:buChar char="■"/>
              <a:defRPr sz="1400">
                <a:solidFill>
                  <a:schemeClr val="dk2"/>
                </a:solidFill>
              </a:defRPr>
            </a:lvl3pPr>
            <a:lvl4pPr marL="1828800" lvl="3" indent="-317500" algn="l">
              <a:lnSpc>
                <a:spcPct val="115000"/>
              </a:lnSpc>
              <a:spcBef>
                <a:spcPts val="1600"/>
              </a:spcBef>
              <a:spcAft>
                <a:spcPts val="0"/>
              </a:spcAft>
              <a:buClr>
                <a:schemeClr val="dk2"/>
              </a:buClr>
              <a:buSzPts val="1400"/>
              <a:buChar char="●"/>
              <a:defRPr sz="1400">
                <a:solidFill>
                  <a:schemeClr val="dk2"/>
                </a:solidFill>
              </a:defRPr>
            </a:lvl4pPr>
            <a:lvl5pPr marL="2286000" lvl="4" indent="-317500" algn="l">
              <a:lnSpc>
                <a:spcPct val="115000"/>
              </a:lnSpc>
              <a:spcBef>
                <a:spcPts val="1600"/>
              </a:spcBef>
              <a:spcAft>
                <a:spcPts val="0"/>
              </a:spcAft>
              <a:buClr>
                <a:schemeClr val="dk2"/>
              </a:buClr>
              <a:buSzPts val="1400"/>
              <a:buChar char="○"/>
              <a:defRPr sz="1400">
                <a:solidFill>
                  <a:schemeClr val="dk2"/>
                </a:solidFill>
              </a:defRPr>
            </a:lvl5pPr>
            <a:lvl6pPr marL="2743200" lvl="5" indent="-317500" algn="l">
              <a:lnSpc>
                <a:spcPct val="115000"/>
              </a:lnSpc>
              <a:spcBef>
                <a:spcPts val="1600"/>
              </a:spcBef>
              <a:spcAft>
                <a:spcPts val="0"/>
              </a:spcAft>
              <a:buClr>
                <a:schemeClr val="dk2"/>
              </a:buClr>
              <a:buSzPts val="1400"/>
              <a:buChar char="■"/>
              <a:defRPr sz="1400">
                <a:solidFill>
                  <a:schemeClr val="dk2"/>
                </a:solidFill>
              </a:defRPr>
            </a:lvl6pPr>
            <a:lvl7pPr marL="3200400" lvl="6" indent="-317500" algn="l">
              <a:lnSpc>
                <a:spcPct val="115000"/>
              </a:lnSpc>
              <a:spcBef>
                <a:spcPts val="1600"/>
              </a:spcBef>
              <a:spcAft>
                <a:spcPts val="0"/>
              </a:spcAft>
              <a:buClr>
                <a:schemeClr val="dk2"/>
              </a:buClr>
              <a:buSzPts val="1400"/>
              <a:buChar char="●"/>
              <a:defRPr sz="1400">
                <a:solidFill>
                  <a:schemeClr val="dk2"/>
                </a:solidFill>
              </a:defRPr>
            </a:lvl7pPr>
            <a:lvl8pPr marL="3657600" lvl="7" indent="-317500" algn="l">
              <a:lnSpc>
                <a:spcPct val="115000"/>
              </a:lnSpc>
              <a:spcBef>
                <a:spcPts val="1600"/>
              </a:spcBef>
              <a:spcAft>
                <a:spcPts val="0"/>
              </a:spcAft>
              <a:buClr>
                <a:schemeClr val="dk2"/>
              </a:buClr>
              <a:buSzPts val="1400"/>
              <a:buChar char="○"/>
              <a:defRPr sz="1400">
                <a:solidFill>
                  <a:schemeClr val="dk2"/>
                </a:solidFill>
              </a:defRPr>
            </a:lvl8pPr>
            <a:lvl9pPr marL="4114800" lvl="8" indent="-317500" algn="l">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157" name="Google Shape;157;p3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65" name="Google Shape;65;p16"/>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66" name="Google Shape;66;p16"/>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9.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9.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9.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9.xml"/><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hyperlink" Target="https://www.calrecycle.ca.gov/illegaldump/"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hyperlink" Target="http://www.dot.ca.gov/hq/tsip/gis/datalibrary/Metadata/Rail_13.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19.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30.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30.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3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06666"/>
        </a:solidFill>
        <a:effectLst/>
      </p:bgPr>
    </p:bg>
    <p:spTree>
      <p:nvGrpSpPr>
        <p:cNvPr id="1" name="Shape 161"/>
        <p:cNvGrpSpPr/>
        <p:nvPr/>
      </p:nvGrpSpPr>
      <p:grpSpPr>
        <a:xfrm>
          <a:off x="0" y="0"/>
          <a:ext cx="0" cy="0"/>
          <a:chOff x="0" y="0"/>
          <a:chExt cx="0" cy="0"/>
        </a:xfrm>
      </p:grpSpPr>
      <p:sp>
        <p:nvSpPr>
          <p:cNvPr id="162" name="Google Shape;162;p34"/>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3600" dirty="0"/>
              <a:t>Big Data Driven Wildfire Risk Analysis and Prediction</a:t>
            </a:r>
            <a:endParaRPr sz="3600" dirty="0"/>
          </a:p>
          <a:p>
            <a:pPr marL="0" lvl="0" indent="0" algn="ctr" rtl="0">
              <a:spcBef>
                <a:spcPts val="0"/>
              </a:spcBef>
              <a:spcAft>
                <a:spcPts val="0"/>
              </a:spcAft>
              <a:buClr>
                <a:schemeClr val="dk1"/>
              </a:buClr>
              <a:buSzPts val="1100"/>
              <a:buFont typeface="Arial"/>
              <a:buNone/>
            </a:pPr>
            <a:endParaRPr sz="1800" b="1" dirty="0"/>
          </a:p>
          <a:p>
            <a:pPr marL="0" lvl="0" indent="0" algn="ctr" rtl="0">
              <a:spcBef>
                <a:spcPts val="0"/>
              </a:spcBef>
              <a:spcAft>
                <a:spcPts val="0"/>
              </a:spcAft>
              <a:buClr>
                <a:schemeClr val="dk1"/>
              </a:buClr>
              <a:buSzPts val="1100"/>
              <a:buFont typeface="Arial"/>
              <a:buNone/>
            </a:pPr>
            <a:endParaRPr dirty="0"/>
          </a:p>
        </p:txBody>
      </p:sp>
      <p:sp>
        <p:nvSpPr>
          <p:cNvPr id="163" name="Google Shape;163;p34"/>
          <p:cNvSpPr txBox="1">
            <a:spLocks noGrp="1"/>
          </p:cNvSpPr>
          <p:nvPr>
            <p:ph type="subTitle" idx="4294967295"/>
          </p:nvPr>
        </p:nvSpPr>
        <p:spPr>
          <a:xfrm>
            <a:off x="3525120" y="3128100"/>
            <a:ext cx="2558400" cy="124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i="1"/>
              <a:t>Parineeta Patil</a:t>
            </a:r>
            <a:endParaRPr dirty="0"/>
          </a:p>
        </p:txBody>
      </p:sp>
      <p:sp>
        <p:nvSpPr>
          <p:cNvPr id="164" name="Google Shape;164;p3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3"/>
          <p:cNvSpPr txBox="1">
            <a:spLocks noGrp="1"/>
          </p:cNvSpPr>
          <p:nvPr>
            <p:ph type="title"/>
          </p:nvPr>
        </p:nvSpPr>
        <p:spPr>
          <a:xfrm>
            <a:off x="2475200" y="4865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Selecting Landsat Scenes</a:t>
            </a:r>
            <a:endParaRPr/>
          </a:p>
        </p:txBody>
      </p:sp>
      <p:grpSp>
        <p:nvGrpSpPr>
          <p:cNvPr id="245" name="Google Shape;245;p43"/>
          <p:cNvGrpSpPr/>
          <p:nvPr/>
        </p:nvGrpSpPr>
        <p:grpSpPr>
          <a:xfrm>
            <a:off x="5580825" y="2716000"/>
            <a:ext cx="3397850" cy="1384500"/>
            <a:chOff x="6038025" y="2598915"/>
            <a:chExt cx="3397850" cy="1384500"/>
          </a:xfrm>
        </p:grpSpPr>
        <p:cxnSp>
          <p:nvCxnSpPr>
            <p:cNvPr id="246" name="Google Shape;246;p43"/>
            <p:cNvCxnSpPr/>
            <p:nvPr/>
          </p:nvCxnSpPr>
          <p:spPr>
            <a:xfrm>
              <a:off x="6038025" y="3312550"/>
              <a:ext cx="582000" cy="0"/>
            </a:xfrm>
            <a:prstGeom prst="straightConnector1">
              <a:avLst/>
            </a:prstGeom>
            <a:noFill/>
            <a:ln w="9525" cap="flat" cmpd="sng">
              <a:solidFill>
                <a:srgbClr val="C2C2C2"/>
              </a:solidFill>
              <a:prstDash val="solid"/>
              <a:round/>
              <a:headEnd type="none" w="sm" len="sm"/>
              <a:tailEnd type="none" w="sm" len="sm"/>
            </a:ln>
          </p:spPr>
        </p:cxnSp>
        <p:sp>
          <p:nvSpPr>
            <p:cNvPr id="247" name="Google Shape;247;p43"/>
            <p:cNvSpPr txBox="1"/>
            <p:nvPr/>
          </p:nvSpPr>
          <p:spPr>
            <a:xfrm>
              <a:off x="6640475" y="2598915"/>
              <a:ext cx="27954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Select Scenes from scene inventory</a:t>
              </a:r>
              <a:endParaRPr b="1">
                <a:latin typeface="Roboto"/>
                <a:ea typeface="Roboto"/>
                <a:cs typeface="Roboto"/>
                <a:sym typeface="Roboto"/>
              </a:endParaRPr>
            </a:p>
            <a:p>
              <a:pPr marL="228600" lvl="0" indent="-247650" algn="l" rtl="0">
                <a:spcBef>
                  <a:spcPts val="0"/>
                </a:spcBef>
                <a:spcAft>
                  <a:spcPts val="0"/>
                </a:spcAft>
                <a:buSzPts val="1200"/>
                <a:buFont typeface="Roboto"/>
                <a:buChar char="●"/>
              </a:pPr>
              <a:r>
                <a:rPr lang="en" sz="1200">
                  <a:latin typeface="Roboto"/>
                  <a:ea typeface="Roboto"/>
                  <a:cs typeface="Roboto"/>
                  <a:sym typeface="Roboto"/>
                </a:rPr>
                <a:t>Tile intersecting Fire centroid</a:t>
              </a:r>
              <a:endParaRPr sz="1200">
                <a:latin typeface="Roboto"/>
                <a:ea typeface="Roboto"/>
                <a:cs typeface="Roboto"/>
                <a:sym typeface="Roboto"/>
              </a:endParaRPr>
            </a:p>
            <a:p>
              <a:pPr marL="228600" lvl="0" indent="-247650" algn="l" rtl="0">
                <a:spcBef>
                  <a:spcPts val="0"/>
                </a:spcBef>
                <a:spcAft>
                  <a:spcPts val="0"/>
                </a:spcAft>
                <a:buSzPts val="1200"/>
                <a:buFont typeface="Roboto"/>
                <a:buChar char="●"/>
              </a:pPr>
              <a:r>
                <a:rPr lang="en" sz="1200">
                  <a:latin typeface="Roboto"/>
                  <a:ea typeface="Roboto"/>
                  <a:cs typeface="Roboto"/>
                  <a:sym typeface="Roboto"/>
                </a:rPr>
                <a:t>(Alarm Date - 16 days) &gt; Scene Date &gt; (Alarm Date - 1 day)</a:t>
              </a:r>
              <a:endParaRPr sz="1200" b="1">
                <a:latin typeface="Roboto"/>
                <a:ea typeface="Roboto"/>
                <a:cs typeface="Roboto"/>
                <a:sym typeface="Roboto"/>
              </a:endParaRPr>
            </a:p>
          </p:txBody>
        </p:sp>
        <p:sp>
          <p:nvSpPr>
            <p:cNvPr id="248" name="Google Shape;248;p43"/>
            <p:cNvSpPr/>
            <p:nvPr/>
          </p:nvSpPr>
          <p:spPr>
            <a:xfrm>
              <a:off x="6424027" y="3212150"/>
              <a:ext cx="198600" cy="198300"/>
            </a:xfrm>
            <a:prstGeom prst="ellipse">
              <a:avLst/>
            </a:prstGeom>
            <a:solidFill>
              <a:srgbClr val="922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3"/>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p:txBody>
        </p:sp>
      </p:grpSp>
      <p:grpSp>
        <p:nvGrpSpPr>
          <p:cNvPr id="250" name="Google Shape;250;p43"/>
          <p:cNvGrpSpPr/>
          <p:nvPr/>
        </p:nvGrpSpPr>
        <p:grpSpPr>
          <a:xfrm>
            <a:off x="179125" y="1943525"/>
            <a:ext cx="2994725" cy="1384500"/>
            <a:chOff x="636325" y="1844095"/>
            <a:chExt cx="2994725" cy="1384500"/>
          </a:xfrm>
        </p:grpSpPr>
        <p:sp>
          <p:nvSpPr>
            <p:cNvPr id="251" name="Google Shape;251;p43"/>
            <p:cNvSpPr txBox="1"/>
            <p:nvPr/>
          </p:nvSpPr>
          <p:spPr>
            <a:xfrm>
              <a:off x="636325" y="1844095"/>
              <a:ext cx="26973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Score the Scenes</a:t>
              </a:r>
              <a:endParaRPr b="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Based on:</a:t>
              </a:r>
              <a:endParaRPr sz="1200">
                <a:latin typeface="Roboto"/>
                <a:ea typeface="Roboto"/>
                <a:cs typeface="Roboto"/>
                <a:sym typeface="Roboto"/>
              </a:endParaRPr>
            </a:p>
            <a:p>
              <a:pPr marL="342900" lvl="0" indent="-304800" algn="l" rtl="0">
                <a:spcBef>
                  <a:spcPts val="0"/>
                </a:spcBef>
                <a:spcAft>
                  <a:spcPts val="0"/>
                </a:spcAft>
                <a:buSzPts val="1200"/>
                <a:buFont typeface="Roboto"/>
                <a:buChar char="●"/>
              </a:pPr>
              <a:r>
                <a:rPr lang="en" sz="1200">
                  <a:latin typeface="Roboto"/>
                  <a:ea typeface="Roboto"/>
                  <a:cs typeface="Roboto"/>
                  <a:sym typeface="Roboto"/>
                </a:rPr>
                <a:t>Cloud Coverage</a:t>
              </a:r>
              <a:endParaRPr sz="1200">
                <a:latin typeface="Roboto"/>
                <a:ea typeface="Roboto"/>
                <a:cs typeface="Roboto"/>
                <a:sym typeface="Roboto"/>
              </a:endParaRPr>
            </a:p>
            <a:p>
              <a:pPr marL="342900" lvl="0" indent="-304800" algn="l" rtl="0">
                <a:spcBef>
                  <a:spcPts val="0"/>
                </a:spcBef>
                <a:spcAft>
                  <a:spcPts val="0"/>
                </a:spcAft>
                <a:buSzPts val="1200"/>
                <a:buFont typeface="Roboto"/>
                <a:buChar char="●"/>
              </a:pPr>
              <a:r>
                <a:rPr lang="en" sz="1200">
                  <a:latin typeface="Roboto"/>
                  <a:ea typeface="Roboto"/>
                  <a:cs typeface="Roboto"/>
                  <a:sym typeface="Roboto"/>
                </a:rPr>
                <a:t>Days to Fire</a:t>
              </a:r>
              <a:endParaRPr sz="1200">
                <a:latin typeface="Roboto"/>
                <a:ea typeface="Roboto"/>
                <a:cs typeface="Roboto"/>
                <a:sym typeface="Roboto"/>
              </a:endParaRPr>
            </a:p>
            <a:p>
              <a:pPr marL="342900" lvl="0" indent="-304800" algn="l" rtl="0">
                <a:spcBef>
                  <a:spcPts val="0"/>
                </a:spcBef>
                <a:spcAft>
                  <a:spcPts val="0"/>
                </a:spcAft>
                <a:buSzPts val="1200"/>
                <a:buFont typeface="Roboto"/>
                <a:buChar char="●"/>
              </a:pPr>
              <a:r>
                <a:rPr lang="en" sz="1200">
                  <a:latin typeface="Roboto"/>
                  <a:ea typeface="Roboto"/>
                  <a:cs typeface="Roboto"/>
                  <a:sym typeface="Roboto"/>
                </a:rPr>
                <a:t>Distance from Center of Tile</a:t>
              </a:r>
              <a:endParaRPr sz="1200">
                <a:latin typeface="Roboto"/>
                <a:ea typeface="Roboto"/>
                <a:cs typeface="Roboto"/>
                <a:sym typeface="Roboto"/>
              </a:endParaRPr>
            </a:p>
          </p:txBody>
        </p:sp>
        <p:cxnSp>
          <p:nvCxnSpPr>
            <p:cNvPr id="252" name="Google Shape;252;p43"/>
            <p:cNvCxnSpPr/>
            <p:nvPr/>
          </p:nvCxnSpPr>
          <p:spPr>
            <a:xfrm rot="10800000">
              <a:off x="2587350" y="2536350"/>
              <a:ext cx="1043700" cy="0"/>
            </a:xfrm>
            <a:prstGeom prst="straightConnector1">
              <a:avLst/>
            </a:prstGeom>
            <a:noFill/>
            <a:ln w="9525" cap="flat" cmpd="sng">
              <a:solidFill>
                <a:srgbClr val="C2C2C2"/>
              </a:solidFill>
              <a:prstDash val="solid"/>
              <a:round/>
              <a:headEnd type="none" w="sm" len="sm"/>
              <a:tailEnd type="none" w="sm" len="sm"/>
            </a:ln>
          </p:spPr>
        </p:cxnSp>
        <p:sp>
          <p:nvSpPr>
            <p:cNvPr id="253" name="Google Shape;253;p43"/>
            <p:cNvSpPr/>
            <p:nvPr/>
          </p:nvSpPr>
          <p:spPr>
            <a:xfrm>
              <a:off x="2523501" y="2431050"/>
              <a:ext cx="198600" cy="198300"/>
            </a:xfrm>
            <a:prstGeom prst="ellipse">
              <a:avLst/>
            </a:prstGeom>
            <a:solidFill>
              <a:srgbClr val="761E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3"/>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p:txBody>
        </p:sp>
      </p:grpSp>
      <p:grpSp>
        <p:nvGrpSpPr>
          <p:cNvPr id="255" name="Google Shape;255;p43"/>
          <p:cNvGrpSpPr/>
          <p:nvPr/>
        </p:nvGrpSpPr>
        <p:grpSpPr>
          <a:xfrm>
            <a:off x="4119818" y="1026100"/>
            <a:ext cx="4879472" cy="1384500"/>
            <a:chOff x="4908100" y="889955"/>
            <a:chExt cx="5704982" cy="1384500"/>
          </a:xfrm>
        </p:grpSpPr>
        <p:cxnSp>
          <p:nvCxnSpPr>
            <p:cNvPr id="256" name="Google Shape;256;p43"/>
            <p:cNvCxnSpPr/>
            <p:nvPr/>
          </p:nvCxnSpPr>
          <p:spPr>
            <a:xfrm>
              <a:off x="4908100" y="1593250"/>
              <a:ext cx="1715100" cy="0"/>
            </a:xfrm>
            <a:prstGeom prst="straightConnector1">
              <a:avLst/>
            </a:prstGeom>
            <a:noFill/>
            <a:ln w="9525" cap="flat" cmpd="sng">
              <a:solidFill>
                <a:srgbClr val="C2C2C2"/>
              </a:solidFill>
              <a:prstDash val="solid"/>
              <a:round/>
              <a:headEnd type="none" w="sm" len="sm"/>
              <a:tailEnd type="none" w="sm" len="sm"/>
            </a:ln>
          </p:spPr>
        </p:cxnSp>
        <p:sp>
          <p:nvSpPr>
            <p:cNvPr id="257" name="Google Shape;257;p43"/>
            <p:cNvSpPr txBox="1"/>
            <p:nvPr/>
          </p:nvSpPr>
          <p:spPr>
            <a:xfrm>
              <a:off x="6640482" y="889955"/>
              <a:ext cx="39726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Select the best scene</a:t>
              </a:r>
              <a:endParaRPr b="1">
                <a:latin typeface="Roboto"/>
                <a:ea typeface="Roboto"/>
                <a:cs typeface="Roboto"/>
                <a:sym typeface="Roboto"/>
              </a:endParaRPr>
            </a:p>
            <a:p>
              <a:pPr marL="0" lvl="0" indent="0" algn="l" rtl="0">
                <a:spcBef>
                  <a:spcPts val="0"/>
                </a:spcBef>
                <a:spcAft>
                  <a:spcPts val="0"/>
                </a:spcAft>
                <a:buNone/>
              </a:pPr>
              <a:r>
                <a:rPr lang="en" sz="1200">
                  <a:latin typeface="Roboto"/>
                  <a:ea typeface="Roboto"/>
                  <a:cs typeface="Roboto"/>
                  <a:sym typeface="Roboto"/>
                </a:rPr>
                <a:t>For each fire:</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Select scene w/ least score</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Use scene info to download data</a:t>
              </a:r>
              <a:endParaRPr sz="1200">
                <a:latin typeface="Roboto"/>
                <a:ea typeface="Roboto"/>
                <a:cs typeface="Roboto"/>
                <a:sym typeface="Roboto"/>
              </a:endParaRPr>
            </a:p>
          </p:txBody>
        </p:sp>
        <p:sp>
          <p:nvSpPr>
            <p:cNvPr id="258" name="Google Shape;258;p43"/>
            <p:cNvSpPr/>
            <p:nvPr/>
          </p:nvSpPr>
          <p:spPr>
            <a:xfrm>
              <a:off x="6427830" y="1493307"/>
              <a:ext cx="198600" cy="198300"/>
            </a:xfrm>
            <a:prstGeom prst="ellipse">
              <a:avLst/>
            </a:prstGeom>
            <a:solidFill>
              <a:srgbClr val="701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3"/>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rgbClr val="FFFFFF"/>
                  </a:solidFill>
                  <a:latin typeface="Roboto"/>
                  <a:ea typeface="Roboto"/>
                  <a:cs typeface="Roboto"/>
                  <a:sym typeface="Roboto"/>
                </a:rPr>
                <a:t>3</a:t>
              </a:r>
              <a:endParaRPr sz="800">
                <a:solidFill>
                  <a:srgbClr val="FFFFFF"/>
                </a:solidFill>
                <a:latin typeface="Roboto"/>
                <a:ea typeface="Roboto"/>
                <a:cs typeface="Roboto"/>
                <a:sym typeface="Roboto"/>
              </a:endParaRPr>
            </a:p>
          </p:txBody>
        </p:sp>
      </p:grpSp>
      <p:grpSp>
        <p:nvGrpSpPr>
          <p:cNvPr id="260" name="Google Shape;260;p43"/>
          <p:cNvGrpSpPr/>
          <p:nvPr/>
        </p:nvGrpSpPr>
        <p:grpSpPr>
          <a:xfrm>
            <a:off x="2357394" y="1250550"/>
            <a:ext cx="3514811" cy="3252003"/>
            <a:chOff x="2991269" y="1153325"/>
            <a:chExt cx="3514811" cy="3252003"/>
          </a:xfrm>
        </p:grpSpPr>
        <p:sp>
          <p:nvSpPr>
            <p:cNvPr id="261" name="Google Shape;261;p43"/>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rgbClr val="D9D9D9"/>
            </a:solidFill>
            <a:ln>
              <a:noFill/>
            </a:ln>
          </p:spPr>
        </p:sp>
        <p:sp>
          <p:nvSpPr>
            <p:cNvPr id="262" name="Google Shape;262;p43"/>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551561"/>
            </a:solidFill>
            <a:ln>
              <a:noFill/>
            </a:ln>
          </p:spPr>
        </p:sp>
        <p:sp>
          <p:nvSpPr>
            <p:cNvPr id="263" name="Google Shape;263;p43"/>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9225A5"/>
            </a:solidFill>
            <a:ln>
              <a:noFill/>
            </a:ln>
          </p:spPr>
        </p:sp>
        <p:sp>
          <p:nvSpPr>
            <p:cNvPr id="264" name="Google Shape;264;p43"/>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sp>
        <p:sp>
          <p:nvSpPr>
            <p:cNvPr id="265" name="Google Shape;265;p43"/>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551561"/>
            </a:solidFill>
            <a:ln>
              <a:noFill/>
            </a:ln>
          </p:spPr>
        </p:sp>
        <p:sp>
          <p:nvSpPr>
            <p:cNvPr id="266" name="Google Shape;266;p43"/>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761E86"/>
            </a:solidFill>
            <a:ln>
              <a:noFill/>
            </a:ln>
          </p:spPr>
        </p:sp>
        <p:sp>
          <p:nvSpPr>
            <p:cNvPr id="267" name="Google Shape;267;p43"/>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551561"/>
            </a:solidFill>
            <a:ln>
              <a:noFill/>
            </a:ln>
          </p:spPr>
        </p:sp>
        <p:sp>
          <p:nvSpPr>
            <p:cNvPr id="268" name="Google Shape;268;p43"/>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701C7F"/>
            </a:solidFill>
            <a:ln>
              <a:noFill/>
            </a:ln>
          </p:spPr>
        </p:sp>
      </p:grpSp>
      <p:cxnSp>
        <p:nvCxnSpPr>
          <p:cNvPr id="269" name="Google Shape;269;p43"/>
          <p:cNvCxnSpPr>
            <a:stCxn id="270" idx="0"/>
          </p:cNvCxnSpPr>
          <p:nvPr/>
        </p:nvCxnSpPr>
        <p:spPr>
          <a:xfrm rot="10800000">
            <a:off x="7109808" y="3721450"/>
            <a:ext cx="12300" cy="413100"/>
          </a:xfrm>
          <a:prstGeom prst="straightConnector1">
            <a:avLst/>
          </a:prstGeom>
          <a:noFill/>
          <a:ln w="9525" cap="flat" cmpd="sng">
            <a:solidFill>
              <a:srgbClr val="999999"/>
            </a:solidFill>
            <a:prstDash val="solid"/>
            <a:round/>
            <a:headEnd type="none" w="med" len="med"/>
            <a:tailEnd type="none" w="med" len="med"/>
          </a:ln>
        </p:spPr>
      </p:cxnSp>
      <p:sp>
        <p:nvSpPr>
          <p:cNvPr id="271" name="Google Shape;271;p4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44"/>
          <p:cNvPicPr preferRelativeResize="0"/>
          <p:nvPr/>
        </p:nvPicPr>
        <p:blipFill rotWithShape="1">
          <a:blip r:embed="rId3">
            <a:alphaModFix/>
          </a:blip>
          <a:srcRect l="8038" t="8675" r="8047"/>
          <a:stretch/>
        </p:blipFill>
        <p:spPr>
          <a:xfrm>
            <a:off x="2591575" y="72825"/>
            <a:ext cx="6212174" cy="5070676"/>
          </a:xfrm>
          <a:prstGeom prst="rect">
            <a:avLst/>
          </a:prstGeom>
          <a:noFill/>
          <a:ln>
            <a:noFill/>
          </a:ln>
        </p:spPr>
      </p:pic>
      <p:sp>
        <p:nvSpPr>
          <p:cNvPr id="277" name="Google Shape;277;p44"/>
          <p:cNvSpPr txBox="1">
            <a:spLocks noGrp="1"/>
          </p:cNvSpPr>
          <p:nvPr>
            <p:ph type="title"/>
          </p:nvPr>
        </p:nvSpPr>
        <p:spPr>
          <a:xfrm>
            <a:off x="321825" y="694100"/>
            <a:ext cx="2143800" cy="314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 problem w/ Landsat Tiles</a:t>
            </a:r>
            <a:endParaRPr/>
          </a:p>
        </p:txBody>
      </p:sp>
      <p:sp>
        <p:nvSpPr>
          <p:cNvPr id="278" name="Google Shape;27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Tile → Mercantile</a:t>
            </a:r>
            <a:endParaRPr/>
          </a:p>
        </p:txBody>
      </p:sp>
      <p:sp>
        <p:nvSpPr>
          <p:cNvPr id="284" name="Google Shape;284;p45"/>
          <p:cNvSpPr/>
          <p:nvPr/>
        </p:nvSpPr>
        <p:spPr>
          <a:xfrm>
            <a:off x="2164963" y="2248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45"/>
          <p:cNvGrpSpPr/>
          <p:nvPr/>
        </p:nvGrpSpPr>
        <p:grpSpPr>
          <a:xfrm>
            <a:off x="73125" y="1957150"/>
            <a:ext cx="2429700" cy="1897975"/>
            <a:chOff x="73125" y="1957150"/>
            <a:chExt cx="2429700" cy="1897975"/>
          </a:xfrm>
        </p:grpSpPr>
        <p:sp>
          <p:nvSpPr>
            <p:cNvPr id="286" name="Google Shape;286;p45"/>
            <p:cNvSpPr/>
            <p:nvPr/>
          </p:nvSpPr>
          <p:spPr>
            <a:xfrm>
              <a:off x="1151886"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5"/>
            <p:cNvSpPr txBox="1"/>
            <p:nvPr/>
          </p:nvSpPr>
          <p:spPr>
            <a:xfrm>
              <a:off x="1230636"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A72A1E"/>
                  </a:solidFill>
                  <a:latin typeface="Roboto"/>
                  <a:ea typeface="Roboto"/>
                  <a:cs typeface="Roboto"/>
                  <a:sym typeface="Roboto"/>
                </a:rPr>
                <a:t>I</a:t>
              </a:r>
              <a:endParaRPr sz="800" b="1">
                <a:solidFill>
                  <a:srgbClr val="A72A1E"/>
                </a:solidFill>
                <a:latin typeface="Roboto"/>
                <a:ea typeface="Roboto"/>
                <a:cs typeface="Roboto"/>
                <a:sym typeface="Roboto"/>
              </a:endParaRPr>
            </a:p>
          </p:txBody>
        </p:sp>
        <p:sp>
          <p:nvSpPr>
            <p:cNvPr id="288" name="Google Shape;288;p45"/>
            <p:cNvSpPr txBox="1"/>
            <p:nvPr/>
          </p:nvSpPr>
          <p:spPr>
            <a:xfrm>
              <a:off x="333152" y="2660925"/>
              <a:ext cx="19704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A72A1E"/>
                  </a:solidFill>
                  <a:latin typeface="Roboto"/>
                  <a:ea typeface="Roboto"/>
                  <a:cs typeface="Roboto"/>
                  <a:sym typeface="Roboto"/>
                </a:rPr>
                <a:t>1 scene → 11 COGs</a:t>
              </a:r>
              <a:endParaRPr b="1">
                <a:solidFill>
                  <a:srgbClr val="A72A1E"/>
                </a:solidFill>
                <a:latin typeface="Roboto"/>
                <a:ea typeface="Roboto"/>
                <a:cs typeface="Roboto"/>
                <a:sym typeface="Roboto"/>
              </a:endParaRPr>
            </a:p>
          </p:txBody>
        </p:sp>
        <p:sp>
          <p:nvSpPr>
            <p:cNvPr id="289" name="Google Shape;289;p45"/>
            <p:cNvSpPr txBox="1"/>
            <p:nvPr/>
          </p:nvSpPr>
          <p:spPr>
            <a:xfrm>
              <a:off x="73125" y="3117725"/>
              <a:ext cx="2429700" cy="7374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A72A1E"/>
                </a:buClr>
                <a:buSzPts val="1100"/>
                <a:buFont typeface="Roboto"/>
                <a:buChar char="●"/>
              </a:pPr>
              <a:r>
                <a:rPr lang="en" sz="1100" b="1">
                  <a:solidFill>
                    <a:srgbClr val="A72A1E"/>
                  </a:solidFill>
                  <a:latin typeface="Roboto"/>
                  <a:ea typeface="Roboto"/>
                  <a:cs typeface="Roboto"/>
                  <a:sym typeface="Roboto"/>
                </a:rPr>
                <a:t>AWS </a:t>
              </a:r>
              <a:r>
                <a:rPr lang="en" sz="1100">
                  <a:solidFill>
                    <a:srgbClr val="A72A1E"/>
                  </a:solidFill>
                  <a:latin typeface="Roboto"/>
                  <a:ea typeface="Roboto"/>
                  <a:cs typeface="Roboto"/>
                  <a:sym typeface="Roboto"/>
                </a:rPr>
                <a:t>Landsat repo provides Cloud Optimized GeoTIFFs (</a:t>
              </a:r>
              <a:r>
                <a:rPr lang="en" sz="1100" b="1">
                  <a:solidFill>
                    <a:srgbClr val="A72A1E"/>
                  </a:solidFill>
                  <a:latin typeface="Roboto"/>
                  <a:ea typeface="Roboto"/>
                  <a:cs typeface="Roboto"/>
                  <a:sym typeface="Roboto"/>
                </a:rPr>
                <a:t>COGs</a:t>
              </a:r>
              <a:r>
                <a:rPr lang="en" sz="1100">
                  <a:solidFill>
                    <a:srgbClr val="A72A1E"/>
                  </a:solidFill>
                  <a:latin typeface="Roboto"/>
                  <a:ea typeface="Roboto"/>
                  <a:cs typeface="Roboto"/>
                  <a:sym typeface="Roboto"/>
                </a:rPr>
                <a:t>)</a:t>
              </a:r>
              <a:endParaRPr sz="1100">
                <a:solidFill>
                  <a:srgbClr val="A72A1E"/>
                </a:solidFill>
                <a:latin typeface="Roboto"/>
                <a:ea typeface="Roboto"/>
                <a:cs typeface="Roboto"/>
                <a:sym typeface="Roboto"/>
              </a:endParaRPr>
            </a:p>
            <a:p>
              <a:pPr marL="457200" lvl="0" indent="-298450" algn="l" rtl="0">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One COG for each </a:t>
              </a:r>
              <a:r>
                <a:rPr lang="en" sz="1100" b="1">
                  <a:solidFill>
                    <a:srgbClr val="A72A1E"/>
                  </a:solidFill>
                  <a:latin typeface="Roboto"/>
                  <a:ea typeface="Roboto"/>
                  <a:cs typeface="Roboto"/>
                  <a:sym typeface="Roboto"/>
                </a:rPr>
                <a:t>Red, Green, Blue</a:t>
              </a:r>
              <a:r>
                <a:rPr lang="en" sz="1100">
                  <a:solidFill>
                    <a:srgbClr val="A72A1E"/>
                  </a:solidFill>
                  <a:latin typeface="Roboto"/>
                  <a:ea typeface="Roboto"/>
                  <a:cs typeface="Roboto"/>
                  <a:sym typeface="Roboto"/>
                </a:rPr>
                <a:t>, Near Infrared,.. Bands</a:t>
              </a:r>
              <a:endParaRPr sz="1100">
                <a:solidFill>
                  <a:srgbClr val="A72A1E"/>
                </a:solidFill>
                <a:latin typeface="Roboto"/>
                <a:ea typeface="Roboto"/>
                <a:cs typeface="Roboto"/>
                <a:sym typeface="Roboto"/>
              </a:endParaRPr>
            </a:p>
            <a:p>
              <a:pPr marL="457200" marR="0" lvl="0" indent="-298450" algn="l" rtl="0">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Each COG → 8k px * 8k px; each px →  30m * 30m</a:t>
              </a:r>
              <a:endParaRPr sz="1100">
                <a:solidFill>
                  <a:srgbClr val="A72A1E"/>
                </a:solidFill>
                <a:latin typeface="Roboto"/>
                <a:ea typeface="Roboto"/>
                <a:cs typeface="Roboto"/>
                <a:sym typeface="Roboto"/>
              </a:endParaRPr>
            </a:p>
            <a:p>
              <a:pPr marL="0" lvl="0" indent="0" algn="l" rtl="0">
                <a:lnSpc>
                  <a:spcPct val="115000"/>
                </a:lnSpc>
                <a:spcBef>
                  <a:spcPts val="1600"/>
                </a:spcBef>
                <a:spcAft>
                  <a:spcPts val="1600"/>
                </a:spcAft>
                <a:buNone/>
              </a:pPr>
              <a:endParaRPr sz="1100">
                <a:solidFill>
                  <a:srgbClr val="A72A1E"/>
                </a:solidFill>
                <a:latin typeface="Roboto"/>
                <a:ea typeface="Roboto"/>
                <a:cs typeface="Roboto"/>
                <a:sym typeface="Roboto"/>
              </a:endParaRPr>
            </a:p>
          </p:txBody>
        </p:sp>
      </p:grpSp>
      <p:grpSp>
        <p:nvGrpSpPr>
          <p:cNvPr id="290" name="Google Shape;290;p45"/>
          <p:cNvGrpSpPr/>
          <p:nvPr/>
        </p:nvGrpSpPr>
        <p:grpSpPr>
          <a:xfrm>
            <a:off x="2543300" y="1957150"/>
            <a:ext cx="2280600" cy="2126575"/>
            <a:chOff x="2543300" y="1957150"/>
            <a:chExt cx="2280600" cy="2126575"/>
          </a:xfrm>
        </p:grpSpPr>
        <p:sp>
          <p:nvSpPr>
            <p:cNvPr id="291" name="Google Shape;291;p45"/>
            <p:cNvSpPr/>
            <p:nvPr/>
          </p:nvSpPr>
          <p:spPr>
            <a:xfrm>
              <a:off x="3256823" y="1957150"/>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5"/>
            <p:cNvSpPr txBox="1"/>
            <p:nvPr/>
          </p:nvSpPr>
          <p:spPr>
            <a:xfrm>
              <a:off x="2543300" y="2889525"/>
              <a:ext cx="22806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858585"/>
                  </a:solidFill>
                  <a:latin typeface="Roboto"/>
                  <a:ea typeface="Roboto"/>
                  <a:cs typeface="Roboto"/>
                  <a:sym typeface="Roboto"/>
                </a:rPr>
                <a:t>Fire Pt → Mercantile windows</a:t>
              </a:r>
              <a:endParaRPr b="1">
                <a:solidFill>
                  <a:srgbClr val="A72A1E"/>
                </a:solidFill>
                <a:latin typeface="Roboto"/>
                <a:ea typeface="Roboto"/>
                <a:cs typeface="Roboto"/>
                <a:sym typeface="Roboto"/>
              </a:endParaRPr>
            </a:p>
          </p:txBody>
        </p:sp>
        <p:sp>
          <p:nvSpPr>
            <p:cNvPr id="293" name="Google Shape;293;p45"/>
            <p:cNvSpPr txBox="1"/>
            <p:nvPr/>
          </p:nvSpPr>
          <p:spPr>
            <a:xfrm>
              <a:off x="2543300" y="3346325"/>
              <a:ext cx="2280600" cy="7374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15000"/>
                </a:lnSpc>
                <a:spcBef>
                  <a:spcPts val="0"/>
                </a:spcBef>
                <a:spcAft>
                  <a:spcPts val="0"/>
                </a:spcAft>
                <a:buClr>
                  <a:srgbClr val="858585"/>
                </a:buClr>
                <a:buSzPts val="1100"/>
                <a:buFont typeface="Roboto"/>
                <a:buChar char="●"/>
              </a:pPr>
              <a:r>
                <a:rPr lang="en" sz="1100">
                  <a:solidFill>
                    <a:srgbClr val="858585"/>
                  </a:solidFill>
                  <a:latin typeface="Roboto"/>
                  <a:ea typeface="Roboto"/>
                  <a:cs typeface="Roboto"/>
                  <a:sym typeface="Roboto"/>
                </a:rPr>
                <a:t>For each Fire centroid find the </a:t>
              </a:r>
              <a:r>
                <a:rPr lang="en" sz="1100" b="1">
                  <a:solidFill>
                    <a:srgbClr val="858585"/>
                  </a:solidFill>
                  <a:latin typeface="Roboto"/>
                  <a:ea typeface="Roboto"/>
                  <a:cs typeface="Roboto"/>
                  <a:sym typeface="Roboto"/>
                </a:rPr>
                <a:t>Merca</a:t>
              </a:r>
              <a:r>
                <a:rPr lang="en" sz="1100">
                  <a:solidFill>
                    <a:srgbClr val="858585"/>
                  </a:solidFill>
                  <a:latin typeface="Roboto"/>
                  <a:ea typeface="Roboto"/>
                  <a:cs typeface="Roboto"/>
                  <a:sym typeface="Roboto"/>
                </a:rPr>
                <a:t>tor </a:t>
              </a:r>
              <a:r>
                <a:rPr lang="en" sz="1100" b="1">
                  <a:solidFill>
                    <a:srgbClr val="858585"/>
                  </a:solidFill>
                  <a:latin typeface="Roboto"/>
                  <a:ea typeface="Roboto"/>
                  <a:cs typeface="Roboto"/>
                  <a:sym typeface="Roboto"/>
                </a:rPr>
                <a:t>Tile</a:t>
              </a:r>
              <a:r>
                <a:rPr lang="en" sz="1100">
                  <a:solidFill>
                    <a:srgbClr val="858585"/>
                  </a:solidFill>
                  <a:latin typeface="Roboto"/>
                  <a:ea typeface="Roboto"/>
                  <a:cs typeface="Roboto"/>
                  <a:sym typeface="Roboto"/>
                </a:rPr>
                <a:t> schema ⇒ Mercantile</a:t>
              </a:r>
              <a:endParaRPr sz="1100">
                <a:solidFill>
                  <a:srgbClr val="858585"/>
                </a:solidFill>
                <a:latin typeface="Roboto"/>
                <a:ea typeface="Roboto"/>
                <a:cs typeface="Roboto"/>
                <a:sym typeface="Roboto"/>
              </a:endParaRPr>
            </a:p>
            <a:p>
              <a:pPr marL="457200" marR="0" lvl="0" indent="-298450" algn="l" rtl="0">
                <a:lnSpc>
                  <a:spcPct val="115000"/>
                </a:lnSpc>
                <a:spcBef>
                  <a:spcPts val="0"/>
                </a:spcBef>
                <a:spcAft>
                  <a:spcPts val="0"/>
                </a:spcAft>
                <a:buClr>
                  <a:srgbClr val="858585"/>
                </a:buClr>
                <a:buSzPts val="1100"/>
                <a:buFont typeface="Roboto"/>
                <a:buChar char="●"/>
              </a:pPr>
              <a:r>
                <a:rPr lang="en" sz="1100">
                  <a:solidFill>
                    <a:srgbClr val="858585"/>
                  </a:solidFill>
                  <a:latin typeface="Roboto"/>
                  <a:ea typeface="Roboto"/>
                  <a:cs typeface="Roboto"/>
                  <a:sym typeface="Roboto"/>
                </a:rPr>
                <a:t>Each Mercantile ⇒ 276px * 276px</a:t>
              </a:r>
              <a:endParaRPr sz="1100">
                <a:solidFill>
                  <a:srgbClr val="858585"/>
                </a:solidFill>
                <a:latin typeface="Roboto"/>
                <a:ea typeface="Roboto"/>
                <a:cs typeface="Roboto"/>
                <a:sym typeface="Roboto"/>
              </a:endParaRPr>
            </a:p>
          </p:txBody>
        </p:sp>
        <p:sp>
          <p:nvSpPr>
            <p:cNvPr id="294" name="Google Shape;294;p45"/>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858585"/>
                  </a:solidFill>
                  <a:latin typeface="Roboto"/>
                  <a:ea typeface="Roboto"/>
                  <a:cs typeface="Roboto"/>
                  <a:sym typeface="Roboto"/>
                </a:rPr>
                <a:t>II</a:t>
              </a:r>
              <a:endParaRPr sz="800" b="1">
                <a:solidFill>
                  <a:srgbClr val="858585"/>
                </a:solidFill>
                <a:latin typeface="Roboto"/>
                <a:ea typeface="Roboto"/>
                <a:cs typeface="Roboto"/>
                <a:sym typeface="Roboto"/>
              </a:endParaRPr>
            </a:p>
          </p:txBody>
        </p:sp>
      </p:grpSp>
      <p:grpSp>
        <p:nvGrpSpPr>
          <p:cNvPr id="295" name="Google Shape;295;p45"/>
          <p:cNvGrpSpPr/>
          <p:nvPr/>
        </p:nvGrpSpPr>
        <p:grpSpPr>
          <a:xfrm>
            <a:off x="4781398" y="1957150"/>
            <a:ext cx="2429727" cy="2050375"/>
            <a:chOff x="4781398" y="1957150"/>
            <a:chExt cx="2429727" cy="2050375"/>
          </a:xfrm>
        </p:grpSpPr>
        <p:sp>
          <p:nvSpPr>
            <p:cNvPr id="296" name="Google Shape;296;p45"/>
            <p:cNvSpPr/>
            <p:nvPr/>
          </p:nvSpPr>
          <p:spPr>
            <a:xfrm>
              <a:off x="5338808" y="19571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5"/>
            <p:cNvSpPr txBox="1"/>
            <p:nvPr/>
          </p:nvSpPr>
          <p:spPr>
            <a:xfrm>
              <a:off x="4781425" y="2660925"/>
              <a:ext cx="2429700" cy="446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A72A1E"/>
                  </a:solidFill>
                  <a:latin typeface="Roboto"/>
                  <a:ea typeface="Roboto"/>
                  <a:cs typeface="Roboto"/>
                  <a:sym typeface="Roboto"/>
                </a:rPr>
                <a:t>COG → Window pixels</a:t>
              </a:r>
              <a:endParaRPr b="1">
                <a:solidFill>
                  <a:srgbClr val="858585"/>
                </a:solidFill>
                <a:latin typeface="Roboto"/>
                <a:ea typeface="Roboto"/>
                <a:cs typeface="Roboto"/>
                <a:sym typeface="Roboto"/>
              </a:endParaRPr>
            </a:p>
          </p:txBody>
        </p:sp>
        <p:sp>
          <p:nvSpPr>
            <p:cNvPr id="298" name="Google Shape;298;p45"/>
            <p:cNvSpPr txBox="1"/>
            <p:nvPr/>
          </p:nvSpPr>
          <p:spPr>
            <a:xfrm>
              <a:off x="4781398" y="3270125"/>
              <a:ext cx="2157900" cy="737400"/>
            </a:xfrm>
            <a:prstGeom prst="rect">
              <a:avLst/>
            </a:prstGeom>
            <a:noFill/>
            <a:ln>
              <a:noFill/>
            </a:ln>
          </p:spPr>
          <p:txBody>
            <a:bodyPr spcFirstLastPara="1" wrap="square" lIns="91425" tIns="91425" rIns="91425" bIns="91425" anchor="ctr" anchorCtr="0">
              <a:noAutofit/>
            </a:bodyPr>
            <a:lstStyle/>
            <a:p>
              <a:pPr marL="457200" lvl="0" indent="-298450" algn="l" rtl="0">
                <a:lnSpc>
                  <a:spcPct val="115000"/>
                </a:lnSpc>
                <a:spcBef>
                  <a:spcPts val="0"/>
                </a:spcBef>
                <a:spcAft>
                  <a:spcPts val="0"/>
                </a:spcAft>
                <a:buClr>
                  <a:srgbClr val="A72A1E"/>
                </a:buClr>
                <a:buSzPts val="1100"/>
                <a:buFont typeface="Roboto"/>
                <a:buChar char="●"/>
              </a:pPr>
              <a:r>
                <a:rPr lang="en" sz="1100">
                  <a:solidFill>
                    <a:srgbClr val="A72A1E"/>
                  </a:solidFill>
                  <a:latin typeface="Roboto"/>
                  <a:ea typeface="Roboto"/>
                  <a:cs typeface="Roboto"/>
                  <a:sym typeface="Roboto"/>
                </a:rPr>
                <a:t>Use the Mercantile Window to extract pixels</a:t>
              </a:r>
              <a:endParaRPr sz="1100">
                <a:solidFill>
                  <a:srgbClr val="A72A1E"/>
                </a:solidFill>
                <a:latin typeface="Roboto"/>
                <a:ea typeface="Roboto"/>
                <a:cs typeface="Roboto"/>
                <a:sym typeface="Roboto"/>
              </a:endParaRPr>
            </a:p>
          </p:txBody>
        </p:sp>
        <p:sp>
          <p:nvSpPr>
            <p:cNvPr id="299" name="Google Shape;299;p45"/>
            <p:cNvSpPr txBox="1"/>
            <p:nvPr/>
          </p:nvSpPr>
          <p:spPr>
            <a:xfrm>
              <a:off x="5417558" y="2118324"/>
              <a:ext cx="436800" cy="321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b="1">
                  <a:solidFill>
                    <a:srgbClr val="A72A1E"/>
                  </a:solidFill>
                  <a:latin typeface="Roboto"/>
                  <a:ea typeface="Roboto"/>
                  <a:cs typeface="Roboto"/>
                  <a:sym typeface="Roboto"/>
                </a:rPr>
                <a:t>III</a:t>
              </a:r>
              <a:endParaRPr sz="800" b="1">
                <a:solidFill>
                  <a:srgbClr val="A72A1E"/>
                </a:solidFill>
                <a:latin typeface="Roboto"/>
                <a:ea typeface="Roboto"/>
                <a:cs typeface="Roboto"/>
                <a:sym typeface="Roboto"/>
              </a:endParaRPr>
            </a:p>
          </p:txBody>
        </p:sp>
      </p:grpSp>
      <p:grpSp>
        <p:nvGrpSpPr>
          <p:cNvPr id="300" name="Google Shape;300;p45"/>
          <p:cNvGrpSpPr/>
          <p:nvPr/>
        </p:nvGrpSpPr>
        <p:grpSpPr>
          <a:xfrm>
            <a:off x="6863386" y="1957150"/>
            <a:ext cx="2280665" cy="2126552"/>
            <a:chOff x="6863386" y="1957150"/>
            <a:chExt cx="2280665" cy="2126552"/>
          </a:xfrm>
        </p:grpSpPr>
        <p:sp>
          <p:nvSpPr>
            <p:cNvPr id="301" name="Google Shape;301;p45"/>
            <p:cNvSpPr/>
            <p:nvPr/>
          </p:nvSpPr>
          <p:spPr>
            <a:xfrm>
              <a:off x="7420786" y="1957150"/>
              <a:ext cx="594300" cy="5943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5"/>
            <p:cNvSpPr txBox="1"/>
            <p:nvPr/>
          </p:nvSpPr>
          <p:spPr>
            <a:xfrm>
              <a:off x="7061151" y="2913375"/>
              <a:ext cx="2082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858585"/>
                  </a:solidFill>
                  <a:latin typeface="Roboto"/>
                  <a:ea typeface="Roboto"/>
                  <a:cs typeface="Roboto"/>
                  <a:sym typeface="Roboto"/>
                </a:rPr>
                <a:t>Window Pixels → Labeled Image</a:t>
              </a:r>
              <a:endParaRPr b="1">
                <a:solidFill>
                  <a:srgbClr val="858585"/>
                </a:solidFill>
                <a:latin typeface="Roboto"/>
                <a:ea typeface="Roboto"/>
                <a:cs typeface="Roboto"/>
                <a:sym typeface="Roboto"/>
              </a:endParaRPr>
            </a:p>
          </p:txBody>
        </p:sp>
        <p:sp>
          <p:nvSpPr>
            <p:cNvPr id="303" name="Google Shape;303;p45"/>
            <p:cNvSpPr txBox="1"/>
            <p:nvPr/>
          </p:nvSpPr>
          <p:spPr>
            <a:xfrm>
              <a:off x="6863386" y="3346302"/>
              <a:ext cx="1709100" cy="7374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858585"/>
                </a:buClr>
                <a:buSzPts val="1100"/>
                <a:buFont typeface="Roboto"/>
                <a:buChar char="●"/>
              </a:pPr>
              <a:r>
                <a:rPr lang="en" sz="1100">
                  <a:solidFill>
                    <a:srgbClr val="858585"/>
                  </a:solidFill>
                  <a:latin typeface="Roboto"/>
                  <a:ea typeface="Roboto"/>
                  <a:cs typeface="Roboto"/>
                  <a:sym typeface="Roboto"/>
                </a:rPr>
                <a:t>Save images w/ labels (Fire / Non Fire)</a:t>
              </a:r>
              <a:endParaRPr sz="1100">
                <a:solidFill>
                  <a:srgbClr val="858585"/>
                </a:solidFill>
                <a:latin typeface="Roboto"/>
                <a:ea typeface="Roboto"/>
                <a:cs typeface="Roboto"/>
                <a:sym typeface="Roboto"/>
              </a:endParaRPr>
            </a:p>
          </p:txBody>
        </p:sp>
        <p:sp>
          <p:nvSpPr>
            <p:cNvPr id="304" name="Google Shape;304;p45"/>
            <p:cNvSpPr txBox="1"/>
            <p:nvPr/>
          </p:nvSpPr>
          <p:spPr>
            <a:xfrm>
              <a:off x="7499536"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800" b="1">
                  <a:solidFill>
                    <a:srgbClr val="858585"/>
                  </a:solidFill>
                  <a:latin typeface="Roboto"/>
                  <a:ea typeface="Roboto"/>
                  <a:cs typeface="Roboto"/>
                  <a:sym typeface="Roboto"/>
                </a:rPr>
                <a:t>IV</a:t>
              </a:r>
              <a:endParaRPr sz="800" b="1">
                <a:solidFill>
                  <a:srgbClr val="858585"/>
                </a:solidFill>
                <a:latin typeface="Roboto"/>
                <a:ea typeface="Roboto"/>
                <a:cs typeface="Roboto"/>
                <a:sym typeface="Roboto"/>
              </a:endParaRPr>
            </a:p>
          </p:txBody>
        </p:sp>
      </p:grpSp>
      <p:sp>
        <p:nvSpPr>
          <p:cNvPr id="305" name="Google Shape;305;p45"/>
          <p:cNvSpPr/>
          <p:nvPr/>
        </p:nvSpPr>
        <p:spPr>
          <a:xfrm>
            <a:off x="4337175" y="22481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06" name="Google Shape;306;p45"/>
          <p:cNvSpPr/>
          <p:nvPr/>
        </p:nvSpPr>
        <p:spPr>
          <a:xfrm>
            <a:off x="6419150" y="2248113"/>
            <a:ext cx="594300" cy="36900"/>
          </a:xfrm>
          <a:prstGeom prst="roundRect">
            <a:avLst>
              <a:gd name="adj" fmla="val 50000"/>
            </a:avLst>
          </a:prstGeom>
          <a:solidFill>
            <a:srgbClr val="A72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72A1E"/>
              </a:solidFill>
            </a:endParaRPr>
          </a:p>
        </p:txBody>
      </p:sp>
      <p:sp>
        <p:nvSpPr>
          <p:cNvPr id="307" name="Google Shape;307;p4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6"/>
          <p:cNvSpPr txBox="1">
            <a:spLocks noGrp="1"/>
          </p:cNvSpPr>
          <p:nvPr>
            <p:ph type="title"/>
          </p:nvPr>
        </p:nvSpPr>
        <p:spPr>
          <a:xfrm>
            <a:off x="311700" y="198650"/>
            <a:ext cx="8520600" cy="41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Landsat Bands</a:t>
            </a:r>
            <a:endParaRPr/>
          </a:p>
        </p:txBody>
      </p:sp>
      <p:grpSp>
        <p:nvGrpSpPr>
          <p:cNvPr id="313" name="Google Shape;313;p46"/>
          <p:cNvGrpSpPr/>
          <p:nvPr/>
        </p:nvGrpSpPr>
        <p:grpSpPr>
          <a:xfrm>
            <a:off x="6254516" y="1318143"/>
            <a:ext cx="2604522" cy="2460300"/>
            <a:chOff x="6254516" y="1318143"/>
            <a:chExt cx="2604522" cy="2460300"/>
          </a:xfrm>
        </p:grpSpPr>
        <p:sp>
          <p:nvSpPr>
            <p:cNvPr id="314" name="Google Shape;314;p46"/>
            <p:cNvSpPr/>
            <p:nvPr/>
          </p:nvSpPr>
          <p:spPr>
            <a:xfrm rot="2700000">
              <a:off x="7239866" y="1053398"/>
              <a:ext cx="489601" cy="2989789"/>
            </a:xfrm>
            <a:prstGeom prst="roundRect">
              <a:avLst>
                <a:gd name="adj" fmla="val 50000"/>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6"/>
            <p:cNvSpPr/>
            <p:nvPr/>
          </p:nvSpPr>
          <p:spPr>
            <a:xfrm>
              <a:off x="644396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307BF3"/>
                  </a:solidFill>
                  <a:latin typeface="Roboto"/>
                  <a:ea typeface="Roboto"/>
                  <a:cs typeface="Roboto"/>
                  <a:sym typeface="Roboto"/>
                </a:rPr>
                <a:t>5</a:t>
              </a:r>
              <a:endParaRPr sz="900" b="1">
                <a:solidFill>
                  <a:srgbClr val="307BF3"/>
                </a:solidFill>
                <a:latin typeface="Roboto"/>
                <a:ea typeface="Roboto"/>
                <a:cs typeface="Roboto"/>
                <a:sym typeface="Roboto"/>
              </a:endParaRPr>
            </a:p>
          </p:txBody>
        </p:sp>
        <p:sp>
          <p:nvSpPr>
            <p:cNvPr id="316" name="Google Shape;316;p46"/>
            <p:cNvSpPr txBox="1"/>
            <p:nvPr/>
          </p:nvSpPr>
          <p:spPr>
            <a:xfrm rot="-2700000">
              <a:off x="6479213" y="2376899"/>
              <a:ext cx="2378424"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2"/>
                </a:buClr>
                <a:buSzPts val="1100"/>
                <a:buFont typeface="Arial"/>
                <a:buNone/>
              </a:pPr>
              <a:r>
                <a:rPr lang="en" sz="1800" b="1">
                  <a:solidFill>
                    <a:schemeClr val="lt1"/>
                  </a:solidFill>
                  <a:latin typeface="Roboto"/>
                  <a:ea typeface="Roboto"/>
                  <a:cs typeface="Roboto"/>
                  <a:sym typeface="Roboto"/>
                </a:rPr>
                <a:t>Near infrared</a:t>
              </a:r>
              <a:endParaRPr sz="1800" b="1">
                <a:solidFill>
                  <a:schemeClr val="lt1"/>
                </a:solidFill>
                <a:latin typeface="Roboto"/>
                <a:ea typeface="Roboto"/>
                <a:cs typeface="Roboto"/>
                <a:sym typeface="Roboto"/>
              </a:endParaRPr>
            </a:p>
            <a:p>
              <a:pPr marL="0" lvl="0" indent="0" algn="l" rtl="0">
                <a:lnSpc>
                  <a:spcPct val="115000"/>
                </a:lnSpc>
                <a:spcBef>
                  <a:spcPts val="0"/>
                </a:spcBef>
                <a:spcAft>
                  <a:spcPts val="0"/>
                </a:spcAft>
                <a:buNone/>
              </a:pPr>
              <a:endParaRPr sz="1800" b="1">
                <a:solidFill>
                  <a:srgbClr val="FFFFFF"/>
                </a:solidFill>
                <a:latin typeface="Roboto"/>
                <a:ea typeface="Roboto"/>
                <a:cs typeface="Roboto"/>
                <a:sym typeface="Roboto"/>
              </a:endParaRPr>
            </a:p>
          </p:txBody>
        </p:sp>
        <p:sp>
          <p:nvSpPr>
            <p:cNvPr id="317" name="Google Shape;317;p46"/>
            <p:cNvSpPr txBox="1"/>
            <p:nvPr/>
          </p:nvSpPr>
          <p:spPr>
            <a:xfrm rot="-2700000">
              <a:off x="6788358"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2"/>
                </a:buClr>
                <a:buSzPts val="1100"/>
                <a:buFont typeface="Arial"/>
                <a:buNone/>
              </a:pPr>
              <a:r>
                <a:rPr lang="en" b="1">
                  <a:solidFill>
                    <a:schemeClr val="dk2"/>
                  </a:solidFill>
                  <a:latin typeface="Roboto"/>
                  <a:ea typeface="Roboto"/>
                  <a:cs typeface="Roboto"/>
                  <a:sym typeface="Roboto"/>
                </a:rPr>
                <a:t>Biomass content and shoreline</a:t>
              </a:r>
              <a:endParaRPr b="1">
                <a:latin typeface="Roboto"/>
                <a:ea typeface="Roboto"/>
                <a:cs typeface="Roboto"/>
                <a:sym typeface="Roboto"/>
              </a:endParaRPr>
            </a:p>
          </p:txBody>
        </p:sp>
      </p:grpSp>
      <p:grpSp>
        <p:nvGrpSpPr>
          <p:cNvPr id="318" name="Google Shape;318;p46"/>
          <p:cNvGrpSpPr/>
          <p:nvPr/>
        </p:nvGrpSpPr>
        <p:grpSpPr>
          <a:xfrm>
            <a:off x="4761418" y="1318143"/>
            <a:ext cx="2625307" cy="2499654"/>
            <a:chOff x="4761418" y="1318143"/>
            <a:chExt cx="2625307" cy="2499654"/>
          </a:xfrm>
        </p:grpSpPr>
        <p:sp>
          <p:nvSpPr>
            <p:cNvPr id="319" name="Google Shape;319;p46"/>
            <p:cNvSpPr/>
            <p:nvPr/>
          </p:nvSpPr>
          <p:spPr>
            <a:xfrm rot="2700000">
              <a:off x="5746767" y="1053398"/>
              <a:ext cx="489601" cy="2989789"/>
            </a:xfrm>
            <a:prstGeom prst="roundRect">
              <a:avLst>
                <a:gd name="adj" fmla="val 50000"/>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p:nvPr/>
          </p:nvSpPr>
          <p:spPr>
            <a:xfrm>
              <a:off x="4950863"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E65F0"/>
                  </a:solidFill>
                  <a:latin typeface="Roboto"/>
                  <a:ea typeface="Roboto"/>
                  <a:cs typeface="Roboto"/>
                  <a:sym typeface="Roboto"/>
                </a:rPr>
                <a:t>4</a:t>
              </a:r>
              <a:endParaRPr sz="900" b="1">
                <a:solidFill>
                  <a:srgbClr val="0E65F0"/>
                </a:solidFill>
                <a:latin typeface="Roboto"/>
                <a:ea typeface="Roboto"/>
                <a:cs typeface="Roboto"/>
                <a:sym typeface="Roboto"/>
              </a:endParaRPr>
            </a:p>
          </p:txBody>
        </p:sp>
        <p:sp>
          <p:nvSpPr>
            <p:cNvPr id="321" name="Google Shape;321;p46"/>
            <p:cNvSpPr txBox="1"/>
            <p:nvPr/>
          </p:nvSpPr>
          <p:spPr>
            <a:xfrm rot="-2700000">
              <a:off x="4896424" y="2302799"/>
              <a:ext cx="2362302"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FFFFFF"/>
                  </a:solidFill>
                  <a:latin typeface="Roboto"/>
                  <a:ea typeface="Roboto"/>
                  <a:cs typeface="Roboto"/>
                  <a:sym typeface="Roboto"/>
                </a:rPr>
                <a:t>Red</a:t>
              </a:r>
              <a:endParaRPr sz="1800" b="1">
                <a:solidFill>
                  <a:srgbClr val="FFFFFF"/>
                </a:solidFill>
                <a:latin typeface="Roboto"/>
                <a:ea typeface="Roboto"/>
                <a:cs typeface="Roboto"/>
                <a:sym typeface="Roboto"/>
              </a:endParaRPr>
            </a:p>
          </p:txBody>
        </p:sp>
        <p:sp>
          <p:nvSpPr>
            <p:cNvPr id="322" name="Google Shape;322;p46"/>
            <p:cNvSpPr txBox="1"/>
            <p:nvPr/>
          </p:nvSpPr>
          <p:spPr>
            <a:xfrm rot="-2700000">
              <a:off x="5238700" y="2594456"/>
              <a:ext cx="2321149" cy="4717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2"/>
                </a:buClr>
                <a:buSzPts val="1100"/>
                <a:buFont typeface="Arial"/>
                <a:buNone/>
              </a:pPr>
              <a:r>
                <a:rPr lang="en" b="1">
                  <a:solidFill>
                    <a:schemeClr val="dk2"/>
                  </a:solidFill>
                  <a:latin typeface="Roboto"/>
                  <a:ea typeface="Roboto"/>
                  <a:cs typeface="Roboto"/>
                  <a:sym typeface="Roboto"/>
                </a:rPr>
                <a:t>Vegetation slope </a:t>
              </a:r>
              <a:endParaRPr b="1">
                <a:latin typeface="Roboto"/>
                <a:ea typeface="Roboto"/>
                <a:cs typeface="Roboto"/>
                <a:sym typeface="Roboto"/>
              </a:endParaRPr>
            </a:p>
          </p:txBody>
        </p:sp>
      </p:grpSp>
      <p:grpSp>
        <p:nvGrpSpPr>
          <p:cNvPr id="323" name="Google Shape;323;p46"/>
          <p:cNvGrpSpPr/>
          <p:nvPr/>
        </p:nvGrpSpPr>
        <p:grpSpPr>
          <a:xfrm>
            <a:off x="3269751" y="1318143"/>
            <a:ext cx="2604522" cy="2460300"/>
            <a:chOff x="3269751" y="1318143"/>
            <a:chExt cx="2604522" cy="2460300"/>
          </a:xfrm>
        </p:grpSpPr>
        <p:sp>
          <p:nvSpPr>
            <p:cNvPr id="324" name="Google Shape;324;p46"/>
            <p:cNvSpPr/>
            <p:nvPr/>
          </p:nvSpPr>
          <p:spPr>
            <a:xfrm rot="2700000">
              <a:off x="4255100" y="1053398"/>
              <a:ext cx="489601" cy="2989789"/>
            </a:xfrm>
            <a:prstGeom prst="roundRect">
              <a:avLst>
                <a:gd name="adj" fmla="val 5000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3459197"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D5DDF"/>
                  </a:solidFill>
                  <a:latin typeface="Roboto"/>
                  <a:ea typeface="Roboto"/>
                  <a:cs typeface="Roboto"/>
                  <a:sym typeface="Roboto"/>
                </a:rPr>
                <a:t>3</a:t>
              </a:r>
              <a:endParaRPr sz="900" b="1">
                <a:solidFill>
                  <a:srgbClr val="0D5DDF"/>
                </a:solidFill>
                <a:latin typeface="Roboto"/>
                <a:ea typeface="Roboto"/>
                <a:cs typeface="Roboto"/>
                <a:sym typeface="Roboto"/>
              </a:endParaRPr>
            </a:p>
          </p:txBody>
        </p:sp>
        <p:sp>
          <p:nvSpPr>
            <p:cNvPr id="326" name="Google Shape;326;p46"/>
            <p:cNvSpPr txBox="1"/>
            <p:nvPr/>
          </p:nvSpPr>
          <p:spPr>
            <a:xfrm rot="-2700000">
              <a:off x="3404724" y="2302799"/>
              <a:ext cx="2362302"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 </a:t>
              </a:r>
              <a:r>
                <a:rPr lang="en" sz="1800" b="1">
                  <a:solidFill>
                    <a:srgbClr val="FFFFFF"/>
                  </a:solidFill>
                  <a:latin typeface="Roboto"/>
                  <a:ea typeface="Roboto"/>
                  <a:cs typeface="Roboto"/>
                  <a:sym typeface="Roboto"/>
                </a:rPr>
                <a:t>Green</a:t>
              </a:r>
              <a:endParaRPr sz="1800" b="1">
                <a:solidFill>
                  <a:srgbClr val="FFFFFF"/>
                </a:solidFill>
                <a:latin typeface="Roboto"/>
                <a:ea typeface="Roboto"/>
                <a:cs typeface="Roboto"/>
                <a:sym typeface="Roboto"/>
              </a:endParaRPr>
            </a:p>
          </p:txBody>
        </p:sp>
        <p:sp>
          <p:nvSpPr>
            <p:cNvPr id="327" name="Google Shape;327;p46"/>
            <p:cNvSpPr txBox="1"/>
            <p:nvPr/>
          </p:nvSpPr>
          <p:spPr>
            <a:xfrm rot="-2700000">
              <a:off x="3803593"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Roboto"/>
                  <a:ea typeface="Roboto"/>
                  <a:cs typeface="Roboto"/>
                  <a:sym typeface="Roboto"/>
                </a:rPr>
                <a:t>Peak vegetation </a:t>
              </a:r>
              <a:endParaRPr b="1">
                <a:latin typeface="Roboto"/>
                <a:ea typeface="Roboto"/>
                <a:cs typeface="Roboto"/>
                <a:sym typeface="Roboto"/>
              </a:endParaRPr>
            </a:p>
          </p:txBody>
        </p:sp>
      </p:grpSp>
      <p:grpSp>
        <p:nvGrpSpPr>
          <p:cNvPr id="328" name="Google Shape;328;p46"/>
          <p:cNvGrpSpPr/>
          <p:nvPr/>
        </p:nvGrpSpPr>
        <p:grpSpPr>
          <a:xfrm>
            <a:off x="1776626" y="1318143"/>
            <a:ext cx="2604522" cy="2460300"/>
            <a:chOff x="1776626" y="1318143"/>
            <a:chExt cx="2604522" cy="2460300"/>
          </a:xfrm>
        </p:grpSpPr>
        <p:grpSp>
          <p:nvGrpSpPr>
            <p:cNvPr id="329" name="Google Shape;329;p46"/>
            <p:cNvGrpSpPr/>
            <p:nvPr/>
          </p:nvGrpSpPr>
          <p:grpSpPr>
            <a:xfrm>
              <a:off x="1776626" y="1318143"/>
              <a:ext cx="2604522" cy="2460300"/>
              <a:chOff x="1776626" y="1318143"/>
              <a:chExt cx="2604522" cy="2460300"/>
            </a:xfrm>
          </p:grpSpPr>
          <p:sp>
            <p:nvSpPr>
              <p:cNvPr id="330" name="Google Shape;330;p46"/>
              <p:cNvSpPr/>
              <p:nvPr/>
            </p:nvSpPr>
            <p:spPr>
              <a:xfrm rot="2700000">
                <a:off x="2761975" y="1053398"/>
                <a:ext cx="489601" cy="2989789"/>
              </a:xfrm>
              <a:prstGeom prst="roundRect">
                <a:avLst>
                  <a:gd name="adj" fmla="val 50000"/>
                </a:avLst>
              </a:pr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6"/>
              <p:cNvSpPr txBox="1"/>
              <p:nvPr/>
            </p:nvSpPr>
            <p:spPr>
              <a:xfrm rot="-2700000">
                <a:off x="1899549" y="2297849"/>
                <a:ext cx="2376303"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2"/>
                  </a:buClr>
                  <a:buSzPts val="1100"/>
                  <a:buFont typeface="Arial"/>
                  <a:buNone/>
                </a:pPr>
                <a:r>
                  <a:rPr lang="en" sz="1800" b="1">
                    <a:solidFill>
                      <a:schemeClr val="lt1"/>
                    </a:solidFill>
                    <a:latin typeface="Roboto"/>
                    <a:ea typeface="Roboto"/>
                    <a:cs typeface="Roboto"/>
                    <a:sym typeface="Roboto"/>
                  </a:rPr>
                  <a:t>Blue </a:t>
                </a:r>
                <a:endParaRPr sz="1800" b="1">
                  <a:solidFill>
                    <a:srgbClr val="FFFFFF"/>
                  </a:solidFill>
                  <a:latin typeface="Roboto"/>
                  <a:ea typeface="Roboto"/>
                  <a:cs typeface="Roboto"/>
                  <a:sym typeface="Roboto"/>
                </a:endParaRPr>
              </a:p>
            </p:txBody>
          </p:sp>
          <p:sp>
            <p:nvSpPr>
              <p:cNvPr id="332" name="Google Shape;332;p46"/>
              <p:cNvSpPr txBox="1"/>
              <p:nvPr/>
            </p:nvSpPr>
            <p:spPr>
              <a:xfrm rot="-2700000">
                <a:off x="2310468"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Roboto"/>
                    <a:ea typeface="Roboto"/>
                    <a:cs typeface="Roboto"/>
                    <a:sym typeface="Roboto"/>
                  </a:rPr>
                  <a:t>Soil </a:t>
                </a:r>
                <a:endParaRPr b="1">
                  <a:latin typeface="Roboto"/>
                  <a:ea typeface="Roboto"/>
                  <a:cs typeface="Roboto"/>
                  <a:sym typeface="Roboto"/>
                </a:endParaRPr>
              </a:p>
            </p:txBody>
          </p:sp>
        </p:grpSp>
        <p:sp>
          <p:nvSpPr>
            <p:cNvPr id="333" name="Google Shape;333;p46"/>
            <p:cNvSpPr/>
            <p:nvPr/>
          </p:nvSpPr>
          <p:spPr>
            <a:xfrm>
              <a:off x="196607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C58D3"/>
                  </a:solidFill>
                  <a:latin typeface="Roboto"/>
                  <a:ea typeface="Roboto"/>
                  <a:cs typeface="Roboto"/>
                  <a:sym typeface="Roboto"/>
                </a:rPr>
                <a:t>2</a:t>
              </a:r>
              <a:endParaRPr sz="900" b="1">
                <a:solidFill>
                  <a:srgbClr val="0C58D3"/>
                </a:solidFill>
                <a:latin typeface="Roboto"/>
                <a:ea typeface="Roboto"/>
                <a:cs typeface="Roboto"/>
                <a:sym typeface="Roboto"/>
              </a:endParaRPr>
            </a:p>
          </p:txBody>
        </p:sp>
      </p:grpSp>
      <p:grpSp>
        <p:nvGrpSpPr>
          <p:cNvPr id="334" name="Google Shape;334;p46"/>
          <p:cNvGrpSpPr/>
          <p:nvPr/>
        </p:nvGrpSpPr>
        <p:grpSpPr>
          <a:xfrm>
            <a:off x="255678" y="1165464"/>
            <a:ext cx="2814186" cy="2700671"/>
            <a:chOff x="284959" y="1318143"/>
            <a:chExt cx="2604522" cy="2460300"/>
          </a:xfrm>
        </p:grpSpPr>
        <p:sp>
          <p:nvSpPr>
            <p:cNvPr id="335" name="Google Shape;335;p46"/>
            <p:cNvSpPr/>
            <p:nvPr/>
          </p:nvSpPr>
          <p:spPr>
            <a:xfrm rot="2700000">
              <a:off x="1270309" y="1053398"/>
              <a:ext cx="489601" cy="2989789"/>
            </a:xfrm>
            <a:prstGeom prst="roundRect">
              <a:avLst>
                <a:gd name="adj" fmla="val 50000"/>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6"/>
            <p:cNvSpPr/>
            <p:nvPr/>
          </p:nvSpPr>
          <p:spPr>
            <a:xfrm>
              <a:off x="472955"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0944A1"/>
                  </a:solidFill>
                  <a:latin typeface="Roboto"/>
                  <a:ea typeface="Roboto"/>
                  <a:cs typeface="Roboto"/>
                  <a:sym typeface="Roboto"/>
                </a:rPr>
                <a:t>1</a:t>
              </a:r>
              <a:endParaRPr sz="900" b="1">
                <a:solidFill>
                  <a:srgbClr val="0944A1"/>
                </a:solidFill>
                <a:latin typeface="Roboto"/>
                <a:ea typeface="Roboto"/>
                <a:cs typeface="Roboto"/>
                <a:sym typeface="Roboto"/>
              </a:endParaRPr>
            </a:p>
          </p:txBody>
        </p:sp>
        <p:sp>
          <p:nvSpPr>
            <p:cNvPr id="337" name="Google Shape;337;p46"/>
            <p:cNvSpPr txBox="1"/>
            <p:nvPr/>
          </p:nvSpPr>
          <p:spPr>
            <a:xfrm rot="-2700000">
              <a:off x="414317" y="2300549"/>
              <a:ext cx="236866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FFFFFF"/>
                  </a:solidFill>
                  <a:latin typeface="Roboto"/>
                  <a:ea typeface="Roboto"/>
                  <a:cs typeface="Roboto"/>
                  <a:sym typeface="Roboto"/>
                </a:rPr>
                <a:t>Coastal</a:t>
              </a:r>
              <a:endParaRPr sz="1800" b="1">
                <a:solidFill>
                  <a:srgbClr val="FFFFFF"/>
                </a:solidFill>
                <a:latin typeface="Roboto"/>
                <a:ea typeface="Roboto"/>
                <a:cs typeface="Roboto"/>
                <a:sym typeface="Roboto"/>
              </a:endParaRPr>
            </a:p>
          </p:txBody>
        </p:sp>
        <p:sp>
          <p:nvSpPr>
            <p:cNvPr id="338" name="Google Shape;338;p46"/>
            <p:cNvSpPr txBox="1"/>
            <p:nvPr/>
          </p:nvSpPr>
          <p:spPr>
            <a:xfrm rot="-2700000">
              <a:off x="818801" y="2571061"/>
              <a:ext cx="2242660" cy="44250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b="1">
                  <a:latin typeface="Roboto"/>
                  <a:ea typeface="Roboto"/>
                  <a:cs typeface="Roboto"/>
                  <a:sym typeface="Roboto"/>
                </a:rPr>
                <a:t>Coastal and aerosol Studies</a:t>
              </a:r>
              <a:endParaRPr/>
            </a:p>
          </p:txBody>
        </p:sp>
      </p:grpSp>
      <p:sp>
        <p:nvSpPr>
          <p:cNvPr id="339" name="Google Shape;339;p4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40" name="Google Shape;340;p46"/>
          <p:cNvSpPr txBox="1"/>
          <p:nvPr/>
        </p:nvSpPr>
        <p:spPr>
          <a:xfrm>
            <a:off x="366725" y="4541700"/>
            <a:ext cx="83217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Reference:</a:t>
            </a:r>
            <a:r>
              <a:rPr lang="en">
                <a:latin typeface="Lato"/>
                <a:ea typeface="Lato"/>
                <a:cs typeface="Lato"/>
                <a:sym typeface="Lato"/>
              </a:rPr>
              <a:t> Barsi,J.A: Lee:Kvaran,G.Markham,B.L pedalty,J.A. The spectral response of the landsat-8 operational land imager.Remote sens 2014</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grpSp>
        <p:nvGrpSpPr>
          <p:cNvPr id="345" name="Google Shape;345;p47"/>
          <p:cNvGrpSpPr/>
          <p:nvPr/>
        </p:nvGrpSpPr>
        <p:grpSpPr>
          <a:xfrm>
            <a:off x="6254516" y="1318143"/>
            <a:ext cx="2604522" cy="2460300"/>
            <a:chOff x="6254516" y="1318143"/>
            <a:chExt cx="2604522" cy="2460300"/>
          </a:xfrm>
        </p:grpSpPr>
        <p:sp>
          <p:nvSpPr>
            <p:cNvPr id="346" name="Google Shape;346;p47"/>
            <p:cNvSpPr/>
            <p:nvPr/>
          </p:nvSpPr>
          <p:spPr>
            <a:xfrm rot="2700000">
              <a:off x="7239866" y="1053398"/>
              <a:ext cx="489601" cy="2989789"/>
            </a:xfrm>
            <a:prstGeom prst="roundRect">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7"/>
            <p:cNvSpPr/>
            <p:nvPr/>
          </p:nvSpPr>
          <p:spPr>
            <a:xfrm>
              <a:off x="6375301" y="3255500"/>
              <a:ext cx="4890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D83829"/>
                  </a:solidFill>
                  <a:latin typeface="Roboto"/>
                  <a:ea typeface="Roboto"/>
                  <a:cs typeface="Roboto"/>
                  <a:sym typeface="Roboto"/>
                </a:rPr>
                <a:t>11</a:t>
              </a:r>
              <a:endParaRPr sz="900" b="1">
                <a:solidFill>
                  <a:srgbClr val="D83829"/>
                </a:solidFill>
                <a:latin typeface="Roboto"/>
                <a:ea typeface="Roboto"/>
                <a:cs typeface="Roboto"/>
                <a:sym typeface="Roboto"/>
              </a:endParaRPr>
            </a:p>
          </p:txBody>
        </p:sp>
        <p:sp>
          <p:nvSpPr>
            <p:cNvPr id="348" name="Google Shape;348;p47"/>
            <p:cNvSpPr txBox="1"/>
            <p:nvPr/>
          </p:nvSpPr>
          <p:spPr>
            <a:xfrm rot="-2700000">
              <a:off x="6375763" y="2297099"/>
              <a:ext cx="2378424"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lt1"/>
                  </a:solidFill>
                  <a:latin typeface="Roboto"/>
                  <a:ea typeface="Roboto"/>
                  <a:cs typeface="Roboto"/>
                  <a:sym typeface="Roboto"/>
                </a:rPr>
                <a:t>Thermal IR-2</a:t>
              </a:r>
              <a:endParaRPr sz="1800" b="1">
                <a:solidFill>
                  <a:srgbClr val="FFFFFF"/>
                </a:solidFill>
                <a:latin typeface="Roboto"/>
                <a:ea typeface="Roboto"/>
                <a:cs typeface="Roboto"/>
                <a:sym typeface="Roboto"/>
              </a:endParaRPr>
            </a:p>
          </p:txBody>
        </p:sp>
        <p:sp>
          <p:nvSpPr>
            <p:cNvPr id="349" name="Google Shape;349;p47"/>
            <p:cNvSpPr txBox="1"/>
            <p:nvPr/>
          </p:nvSpPr>
          <p:spPr>
            <a:xfrm rot="-2700000">
              <a:off x="6788358"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2"/>
                </a:buClr>
                <a:buSzPts val="1100"/>
                <a:buFont typeface="Arial"/>
                <a:buNone/>
              </a:pPr>
              <a:r>
                <a:rPr lang="en" b="1">
                  <a:solidFill>
                    <a:schemeClr val="dk2"/>
                  </a:solidFill>
                  <a:latin typeface="Roboto"/>
                  <a:ea typeface="Roboto"/>
                  <a:cs typeface="Roboto"/>
                  <a:sym typeface="Roboto"/>
                </a:rPr>
                <a:t>Soil  moisture </a:t>
              </a:r>
              <a:endParaRPr sz="800" b="1">
                <a:latin typeface="Roboto"/>
                <a:ea typeface="Roboto"/>
                <a:cs typeface="Roboto"/>
                <a:sym typeface="Roboto"/>
              </a:endParaRPr>
            </a:p>
          </p:txBody>
        </p:sp>
      </p:grpSp>
      <p:grpSp>
        <p:nvGrpSpPr>
          <p:cNvPr id="350" name="Google Shape;350;p47"/>
          <p:cNvGrpSpPr/>
          <p:nvPr/>
        </p:nvGrpSpPr>
        <p:grpSpPr>
          <a:xfrm>
            <a:off x="4761418" y="1318143"/>
            <a:ext cx="2604522" cy="2460300"/>
            <a:chOff x="4761418" y="1318143"/>
            <a:chExt cx="2604522" cy="2460300"/>
          </a:xfrm>
        </p:grpSpPr>
        <p:sp>
          <p:nvSpPr>
            <p:cNvPr id="351" name="Google Shape;351;p47"/>
            <p:cNvSpPr/>
            <p:nvPr/>
          </p:nvSpPr>
          <p:spPr>
            <a:xfrm rot="2700000">
              <a:off x="5746767" y="1053398"/>
              <a:ext cx="489601" cy="2989789"/>
            </a:xfrm>
            <a:prstGeom prst="roundRect">
              <a:avLst>
                <a:gd name="adj" fmla="val 50000"/>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7"/>
            <p:cNvSpPr/>
            <p:nvPr/>
          </p:nvSpPr>
          <p:spPr>
            <a:xfrm>
              <a:off x="4880225" y="3255500"/>
              <a:ext cx="4512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BE2F22"/>
                  </a:solidFill>
                  <a:latin typeface="Roboto"/>
                  <a:ea typeface="Roboto"/>
                  <a:cs typeface="Roboto"/>
                  <a:sym typeface="Roboto"/>
                </a:rPr>
                <a:t>10</a:t>
              </a:r>
              <a:endParaRPr sz="900" b="1">
                <a:solidFill>
                  <a:srgbClr val="BE2F22"/>
                </a:solidFill>
                <a:latin typeface="Roboto"/>
                <a:ea typeface="Roboto"/>
                <a:cs typeface="Roboto"/>
                <a:sym typeface="Roboto"/>
              </a:endParaRPr>
            </a:p>
          </p:txBody>
        </p:sp>
        <p:sp>
          <p:nvSpPr>
            <p:cNvPr id="353" name="Google Shape;353;p47"/>
            <p:cNvSpPr txBox="1"/>
            <p:nvPr/>
          </p:nvSpPr>
          <p:spPr>
            <a:xfrm rot="-2700000">
              <a:off x="4896424" y="2302799"/>
              <a:ext cx="2362302"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FFFFFF"/>
                  </a:solidFill>
                  <a:latin typeface="Roboto"/>
                  <a:ea typeface="Roboto"/>
                  <a:cs typeface="Roboto"/>
                  <a:sym typeface="Roboto"/>
                </a:rPr>
                <a:t>Thermal IR-1</a:t>
              </a:r>
              <a:endParaRPr sz="1800" b="1">
                <a:solidFill>
                  <a:srgbClr val="FFFFFF"/>
                </a:solidFill>
                <a:latin typeface="Roboto"/>
                <a:ea typeface="Roboto"/>
                <a:cs typeface="Roboto"/>
                <a:sym typeface="Roboto"/>
              </a:endParaRPr>
            </a:p>
          </p:txBody>
        </p:sp>
        <p:sp>
          <p:nvSpPr>
            <p:cNvPr id="354" name="Google Shape;354;p47"/>
            <p:cNvSpPr txBox="1"/>
            <p:nvPr/>
          </p:nvSpPr>
          <p:spPr>
            <a:xfrm rot="-2700000">
              <a:off x="5295260"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Roboto"/>
                  <a:ea typeface="Roboto"/>
                  <a:cs typeface="Roboto"/>
                  <a:sym typeface="Roboto"/>
                </a:rPr>
                <a:t>Soil  moisture </a:t>
              </a:r>
              <a:endParaRPr b="1">
                <a:latin typeface="Roboto"/>
                <a:ea typeface="Roboto"/>
                <a:cs typeface="Roboto"/>
                <a:sym typeface="Roboto"/>
              </a:endParaRPr>
            </a:p>
          </p:txBody>
        </p:sp>
      </p:grpSp>
      <p:grpSp>
        <p:nvGrpSpPr>
          <p:cNvPr id="355" name="Google Shape;355;p47"/>
          <p:cNvGrpSpPr/>
          <p:nvPr/>
        </p:nvGrpSpPr>
        <p:grpSpPr>
          <a:xfrm>
            <a:off x="3269751" y="1318143"/>
            <a:ext cx="2604522" cy="2460300"/>
            <a:chOff x="3269751" y="1318143"/>
            <a:chExt cx="2604522" cy="2460300"/>
          </a:xfrm>
        </p:grpSpPr>
        <p:sp>
          <p:nvSpPr>
            <p:cNvPr id="356" name="Google Shape;356;p47"/>
            <p:cNvSpPr/>
            <p:nvPr/>
          </p:nvSpPr>
          <p:spPr>
            <a:xfrm rot="2700000">
              <a:off x="4255100" y="1053398"/>
              <a:ext cx="489601" cy="2989789"/>
            </a:xfrm>
            <a:prstGeom prst="roundRect">
              <a:avLst>
                <a:gd name="adj" fmla="val 50000"/>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7"/>
            <p:cNvSpPr/>
            <p:nvPr/>
          </p:nvSpPr>
          <p:spPr>
            <a:xfrm>
              <a:off x="3459197"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B02C20"/>
                  </a:solidFill>
                  <a:latin typeface="Roboto"/>
                  <a:ea typeface="Roboto"/>
                  <a:cs typeface="Roboto"/>
                  <a:sym typeface="Roboto"/>
                </a:rPr>
                <a:t>9</a:t>
              </a:r>
              <a:endParaRPr sz="900" b="1">
                <a:solidFill>
                  <a:srgbClr val="B02C20"/>
                </a:solidFill>
                <a:latin typeface="Roboto"/>
                <a:ea typeface="Roboto"/>
                <a:cs typeface="Roboto"/>
                <a:sym typeface="Roboto"/>
              </a:endParaRPr>
            </a:p>
          </p:txBody>
        </p:sp>
        <p:sp>
          <p:nvSpPr>
            <p:cNvPr id="358" name="Google Shape;358;p47"/>
            <p:cNvSpPr txBox="1"/>
            <p:nvPr/>
          </p:nvSpPr>
          <p:spPr>
            <a:xfrm rot="-2700000">
              <a:off x="3404724" y="2302799"/>
              <a:ext cx="2362302"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FFFFFF"/>
                  </a:solidFill>
                  <a:latin typeface="Roboto"/>
                  <a:ea typeface="Roboto"/>
                  <a:cs typeface="Roboto"/>
                  <a:sym typeface="Roboto"/>
                </a:rPr>
                <a:t>Cirrus</a:t>
              </a:r>
              <a:endParaRPr sz="1800" b="1">
                <a:solidFill>
                  <a:srgbClr val="FFFFFF"/>
                </a:solidFill>
                <a:latin typeface="Roboto"/>
                <a:ea typeface="Roboto"/>
                <a:cs typeface="Roboto"/>
                <a:sym typeface="Roboto"/>
              </a:endParaRPr>
            </a:p>
          </p:txBody>
        </p:sp>
        <p:sp>
          <p:nvSpPr>
            <p:cNvPr id="359" name="Google Shape;359;p47"/>
            <p:cNvSpPr txBox="1"/>
            <p:nvPr/>
          </p:nvSpPr>
          <p:spPr>
            <a:xfrm rot="-2700000">
              <a:off x="3803593"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Roboto"/>
                  <a:ea typeface="Roboto"/>
                  <a:cs typeface="Roboto"/>
                  <a:sym typeface="Roboto"/>
                </a:rPr>
                <a:t>Cloud  distance</a:t>
              </a:r>
              <a:endParaRPr b="1">
                <a:latin typeface="Roboto"/>
                <a:ea typeface="Roboto"/>
                <a:cs typeface="Roboto"/>
                <a:sym typeface="Roboto"/>
              </a:endParaRPr>
            </a:p>
          </p:txBody>
        </p:sp>
      </p:grpSp>
      <p:grpSp>
        <p:nvGrpSpPr>
          <p:cNvPr id="360" name="Google Shape;360;p47"/>
          <p:cNvGrpSpPr/>
          <p:nvPr/>
        </p:nvGrpSpPr>
        <p:grpSpPr>
          <a:xfrm>
            <a:off x="1776626" y="1318143"/>
            <a:ext cx="2604522" cy="2460300"/>
            <a:chOff x="1776626" y="1318143"/>
            <a:chExt cx="2604522" cy="2460300"/>
          </a:xfrm>
        </p:grpSpPr>
        <p:grpSp>
          <p:nvGrpSpPr>
            <p:cNvPr id="361" name="Google Shape;361;p47"/>
            <p:cNvGrpSpPr/>
            <p:nvPr/>
          </p:nvGrpSpPr>
          <p:grpSpPr>
            <a:xfrm>
              <a:off x="1776626" y="1318143"/>
              <a:ext cx="2604522" cy="2460300"/>
              <a:chOff x="1776626" y="1318143"/>
              <a:chExt cx="2604522" cy="2460300"/>
            </a:xfrm>
          </p:grpSpPr>
          <p:sp>
            <p:nvSpPr>
              <p:cNvPr id="362" name="Google Shape;362;p47"/>
              <p:cNvSpPr/>
              <p:nvPr/>
            </p:nvSpPr>
            <p:spPr>
              <a:xfrm rot="2700000">
                <a:off x="2761975" y="1053398"/>
                <a:ext cx="489601" cy="2989789"/>
              </a:xfrm>
              <a:prstGeom prst="roundRect">
                <a:avLst>
                  <a:gd name="adj" fmla="val 50000"/>
                </a:avLst>
              </a:prstGeom>
              <a:solidFill>
                <a:srgbClr val="B45F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7"/>
              <p:cNvSpPr txBox="1"/>
              <p:nvPr/>
            </p:nvSpPr>
            <p:spPr>
              <a:xfrm rot="-2700000">
                <a:off x="1899549" y="2297849"/>
                <a:ext cx="2376303"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rgbClr val="FFFFFF"/>
                    </a:solidFill>
                    <a:latin typeface="Roboto"/>
                    <a:ea typeface="Roboto"/>
                    <a:cs typeface="Roboto"/>
                    <a:sym typeface="Roboto"/>
                  </a:rPr>
                  <a:t>Panchromatic</a:t>
                </a:r>
                <a:endParaRPr sz="1800" b="1">
                  <a:solidFill>
                    <a:srgbClr val="FFFFFF"/>
                  </a:solidFill>
                  <a:latin typeface="Roboto"/>
                  <a:ea typeface="Roboto"/>
                  <a:cs typeface="Roboto"/>
                  <a:sym typeface="Roboto"/>
                </a:endParaRPr>
              </a:p>
            </p:txBody>
          </p:sp>
          <p:sp>
            <p:nvSpPr>
              <p:cNvPr id="364" name="Google Shape;364;p47"/>
              <p:cNvSpPr txBox="1"/>
              <p:nvPr/>
            </p:nvSpPr>
            <p:spPr>
              <a:xfrm rot="-2700000">
                <a:off x="2310468"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latin typeface="Roboto"/>
                    <a:ea typeface="Roboto"/>
                    <a:cs typeface="Roboto"/>
                    <a:sym typeface="Roboto"/>
                  </a:rPr>
                  <a:t>Sharper image definition</a:t>
                </a:r>
                <a:endParaRPr b="1">
                  <a:latin typeface="Roboto"/>
                  <a:ea typeface="Roboto"/>
                  <a:cs typeface="Roboto"/>
                  <a:sym typeface="Roboto"/>
                </a:endParaRPr>
              </a:p>
            </p:txBody>
          </p:sp>
        </p:grpSp>
        <p:sp>
          <p:nvSpPr>
            <p:cNvPr id="365" name="Google Shape;365;p47"/>
            <p:cNvSpPr/>
            <p:nvPr/>
          </p:nvSpPr>
          <p:spPr>
            <a:xfrm>
              <a:off x="1966072"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A72A1E"/>
                  </a:solidFill>
                  <a:latin typeface="Roboto"/>
                  <a:ea typeface="Roboto"/>
                  <a:cs typeface="Roboto"/>
                  <a:sym typeface="Roboto"/>
                </a:rPr>
                <a:t>8</a:t>
              </a:r>
              <a:endParaRPr sz="900" b="1">
                <a:solidFill>
                  <a:srgbClr val="A72A1E"/>
                </a:solidFill>
                <a:latin typeface="Roboto"/>
                <a:ea typeface="Roboto"/>
                <a:cs typeface="Roboto"/>
                <a:sym typeface="Roboto"/>
              </a:endParaRPr>
            </a:p>
          </p:txBody>
        </p:sp>
      </p:grpSp>
      <p:grpSp>
        <p:nvGrpSpPr>
          <p:cNvPr id="366" name="Google Shape;366;p47"/>
          <p:cNvGrpSpPr/>
          <p:nvPr/>
        </p:nvGrpSpPr>
        <p:grpSpPr>
          <a:xfrm>
            <a:off x="284959" y="1318143"/>
            <a:ext cx="2604522" cy="2460300"/>
            <a:chOff x="284959" y="1318143"/>
            <a:chExt cx="2604522" cy="2460300"/>
          </a:xfrm>
        </p:grpSpPr>
        <p:sp>
          <p:nvSpPr>
            <p:cNvPr id="367" name="Google Shape;367;p47"/>
            <p:cNvSpPr/>
            <p:nvPr/>
          </p:nvSpPr>
          <p:spPr>
            <a:xfrm rot="2700000">
              <a:off x="1270309" y="1053398"/>
              <a:ext cx="489601" cy="2989789"/>
            </a:xfrm>
            <a:prstGeom prst="roundRect">
              <a:avLst>
                <a:gd name="adj" fmla="val 5000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7"/>
            <p:cNvSpPr/>
            <p:nvPr/>
          </p:nvSpPr>
          <p:spPr>
            <a:xfrm>
              <a:off x="472955" y="3255512"/>
              <a:ext cx="326100" cy="326100"/>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900" b="1">
                  <a:solidFill>
                    <a:srgbClr val="802017"/>
                  </a:solidFill>
                  <a:latin typeface="Roboto"/>
                  <a:ea typeface="Roboto"/>
                  <a:cs typeface="Roboto"/>
                  <a:sym typeface="Roboto"/>
                </a:rPr>
                <a:t>6</a:t>
              </a:r>
              <a:endParaRPr sz="900" b="1">
                <a:solidFill>
                  <a:srgbClr val="802017"/>
                </a:solidFill>
                <a:latin typeface="Roboto"/>
                <a:ea typeface="Roboto"/>
                <a:cs typeface="Roboto"/>
                <a:sym typeface="Roboto"/>
              </a:endParaRPr>
            </a:p>
          </p:txBody>
        </p:sp>
        <p:sp>
          <p:nvSpPr>
            <p:cNvPr id="369" name="Google Shape;369;p47"/>
            <p:cNvSpPr txBox="1"/>
            <p:nvPr/>
          </p:nvSpPr>
          <p:spPr>
            <a:xfrm rot="-2700000">
              <a:off x="470742" y="2376899"/>
              <a:ext cx="2368666" cy="34280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2"/>
                </a:buClr>
                <a:buSzPts val="1100"/>
                <a:buFont typeface="Arial"/>
                <a:buNone/>
              </a:pPr>
              <a:r>
                <a:rPr lang="en" sz="1800" b="1">
                  <a:solidFill>
                    <a:schemeClr val="lt1"/>
                  </a:solidFill>
                  <a:latin typeface="Roboto"/>
                  <a:ea typeface="Roboto"/>
                  <a:cs typeface="Roboto"/>
                  <a:sym typeface="Roboto"/>
                </a:rPr>
                <a:t>SWIR</a:t>
              </a:r>
              <a:endParaRPr sz="1800" b="1">
                <a:solidFill>
                  <a:schemeClr val="lt1"/>
                </a:solidFill>
                <a:latin typeface="Roboto"/>
                <a:ea typeface="Roboto"/>
                <a:cs typeface="Roboto"/>
                <a:sym typeface="Roboto"/>
              </a:endParaRPr>
            </a:p>
            <a:p>
              <a:pPr marL="0" lvl="0" indent="0" algn="l" rtl="0">
                <a:lnSpc>
                  <a:spcPct val="115000"/>
                </a:lnSpc>
                <a:spcBef>
                  <a:spcPts val="0"/>
                </a:spcBef>
                <a:spcAft>
                  <a:spcPts val="0"/>
                </a:spcAft>
                <a:buNone/>
              </a:pPr>
              <a:endParaRPr sz="1100" b="1">
                <a:solidFill>
                  <a:srgbClr val="FFFFFF"/>
                </a:solidFill>
                <a:latin typeface="Roboto"/>
                <a:ea typeface="Roboto"/>
                <a:cs typeface="Roboto"/>
                <a:sym typeface="Roboto"/>
              </a:endParaRPr>
            </a:p>
          </p:txBody>
        </p:sp>
        <p:sp>
          <p:nvSpPr>
            <p:cNvPr id="370" name="Google Shape;370;p47"/>
            <p:cNvSpPr txBox="1"/>
            <p:nvPr/>
          </p:nvSpPr>
          <p:spPr>
            <a:xfrm rot="-2700000">
              <a:off x="818801" y="2571061"/>
              <a:ext cx="2242660" cy="4425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Clr>
                  <a:schemeClr val="dk2"/>
                </a:buClr>
                <a:buSzPts val="1100"/>
                <a:buFont typeface="Arial"/>
                <a:buNone/>
              </a:pPr>
              <a:r>
                <a:rPr lang="en" b="1">
                  <a:solidFill>
                    <a:schemeClr val="dk2"/>
                  </a:solidFill>
                  <a:latin typeface="Roboto"/>
                  <a:ea typeface="Roboto"/>
                  <a:cs typeface="Roboto"/>
                  <a:sym typeface="Roboto"/>
                </a:rPr>
                <a:t>Moisture content of soil.</a:t>
              </a:r>
              <a:endParaRPr b="1">
                <a:solidFill>
                  <a:schemeClr val="dk2"/>
                </a:solidFill>
                <a:latin typeface="Roboto"/>
                <a:ea typeface="Roboto"/>
                <a:cs typeface="Roboto"/>
                <a:sym typeface="Roboto"/>
              </a:endParaRPr>
            </a:p>
          </p:txBody>
        </p:sp>
      </p:grpSp>
      <p:sp>
        <p:nvSpPr>
          <p:cNvPr id="371" name="Google Shape;371;p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72" name="Google Shape;372;p47"/>
          <p:cNvSpPr txBox="1"/>
          <p:nvPr/>
        </p:nvSpPr>
        <p:spPr>
          <a:xfrm>
            <a:off x="366725" y="4541700"/>
            <a:ext cx="8321700" cy="60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Lato"/>
                <a:ea typeface="Lato"/>
                <a:cs typeface="Lato"/>
                <a:sym typeface="Lato"/>
              </a:rPr>
              <a:t>Reference:</a:t>
            </a:r>
            <a:r>
              <a:rPr lang="en">
                <a:latin typeface="Lato"/>
                <a:ea typeface="Lato"/>
                <a:cs typeface="Lato"/>
                <a:sym typeface="Lato"/>
              </a:rPr>
              <a:t> Barsi,J.A: Lee:Kvaran,G.Markham,B.L pedalty,J.A. The spectral response of the landsat-8 operational land imager.Remote sens 2014</a:t>
            </a:r>
            <a:endParaRPr>
              <a:latin typeface="Lato"/>
              <a:ea typeface="Lato"/>
              <a:cs typeface="Lato"/>
              <a:sym typeface="Lato"/>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8"/>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Making of RGB images</a:t>
            </a:r>
            <a:endParaRPr/>
          </a:p>
        </p:txBody>
      </p:sp>
      <p:pic>
        <p:nvPicPr>
          <p:cNvPr id="378" name="Google Shape;378;p48"/>
          <p:cNvPicPr preferRelativeResize="0"/>
          <p:nvPr/>
        </p:nvPicPr>
        <p:blipFill>
          <a:blip r:embed="rId3">
            <a:alphaModFix/>
          </a:blip>
          <a:stretch>
            <a:fillRect/>
          </a:stretch>
        </p:blipFill>
        <p:spPr>
          <a:xfrm>
            <a:off x="152400" y="1663025"/>
            <a:ext cx="8839200" cy="2317524"/>
          </a:xfrm>
          <a:prstGeom prst="rect">
            <a:avLst/>
          </a:prstGeom>
          <a:noFill/>
          <a:ln>
            <a:noFill/>
          </a:ln>
        </p:spPr>
      </p:pic>
      <p:sp>
        <p:nvSpPr>
          <p:cNvPr id="379" name="Google Shape;379;p48"/>
          <p:cNvSpPr txBox="1"/>
          <p:nvPr/>
        </p:nvSpPr>
        <p:spPr>
          <a:xfrm>
            <a:off x="2196350" y="2756650"/>
            <a:ext cx="3471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Lato"/>
                <a:ea typeface="Lato"/>
                <a:cs typeface="Lato"/>
                <a:sym typeface="Lato"/>
              </a:rPr>
              <a:t>=</a:t>
            </a:r>
            <a:endParaRPr sz="2400" b="1">
              <a:latin typeface="Lato"/>
              <a:ea typeface="Lato"/>
              <a:cs typeface="Lato"/>
              <a:sym typeface="Lato"/>
            </a:endParaRPr>
          </a:p>
        </p:txBody>
      </p:sp>
      <p:sp>
        <p:nvSpPr>
          <p:cNvPr id="380" name="Google Shape;380;p48"/>
          <p:cNvSpPr txBox="1"/>
          <p:nvPr/>
        </p:nvSpPr>
        <p:spPr>
          <a:xfrm>
            <a:off x="4390050" y="2711825"/>
            <a:ext cx="347100" cy="58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Lato"/>
                <a:ea typeface="Lato"/>
                <a:cs typeface="Lato"/>
                <a:sym typeface="Lato"/>
              </a:rPr>
              <a:t>+</a:t>
            </a:r>
            <a:endParaRPr sz="2400">
              <a:latin typeface="Lato"/>
              <a:ea typeface="Lato"/>
              <a:cs typeface="Lato"/>
              <a:sym typeface="Lato"/>
            </a:endParaRPr>
          </a:p>
        </p:txBody>
      </p:sp>
      <p:sp>
        <p:nvSpPr>
          <p:cNvPr id="381" name="Google Shape;381;p48"/>
          <p:cNvSpPr txBox="1"/>
          <p:nvPr/>
        </p:nvSpPr>
        <p:spPr>
          <a:xfrm>
            <a:off x="6583750" y="2655800"/>
            <a:ext cx="195900" cy="4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Lato"/>
                <a:ea typeface="Lato"/>
                <a:cs typeface="Lato"/>
                <a:sym typeface="Lato"/>
              </a:rPr>
              <a:t>+</a:t>
            </a:r>
            <a:endParaRPr sz="2400">
              <a:latin typeface="Lato"/>
              <a:ea typeface="Lato"/>
              <a:cs typeface="Lato"/>
              <a:sym typeface="Lato"/>
            </a:endParaRPr>
          </a:p>
        </p:txBody>
      </p:sp>
      <p:sp>
        <p:nvSpPr>
          <p:cNvPr id="382" name="Google Shape;382;p4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49"/>
          <p:cNvPicPr preferRelativeResize="0"/>
          <p:nvPr/>
        </p:nvPicPr>
        <p:blipFill rotWithShape="1">
          <a:blip r:embed="rId3">
            <a:alphaModFix/>
          </a:blip>
          <a:srcRect t="2642" b="2642"/>
          <a:stretch/>
        </p:blipFill>
        <p:spPr>
          <a:xfrm>
            <a:off x="3047650" y="0"/>
            <a:ext cx="6096350" cy="5143500"/>
          </a:xfrm>
          <a:prstGeom prst="rect">
            <a:avLst/>
          </a:prstGeom>
          <a:noFill/>
          <a:ln>
            <a:noFill/>
          </a:ln>
        </p:spPr>
      </p:pic>
      <p:sp>
        <p:nvSpPr>
          <p:cNvPr id="388" name="Google Shape;388;p49"/>
          <p:cNvSpPr txBox="1">
            <a:spLocks noGrp="1"/>
          </p:cNvSpPr>
          <p:nvPr>
            <p:ph type="title"/>
          </p:nvPr>
        </p:nvSpPr>
        <p:spPr>
          <a:xfrm>
            <a:off x="185350" y="679625"/>
            <a:ext cx="2683200" cy="104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Training</a:t>
            </a:r>
            <a:endParaRPr/>
          </a:p>
        </p:txBody>
      </p:sp>
      <p:sp>
        <p:nvSpPr>
          <p:cNvPr id="389" name="Google Shape;389;p49"/>
          <p:cNvSpPr txBox="1">
            <a:spLocks noGrp="1"/>
          </p:cNvSpPr>
          <p:nvPr>
            <p:ph type="body" idx="1"/>
          </p:nvPr>
        </p:nvSpPr>
        <p:spPr>
          <a:xfrm>
            <a:off x="185350" y="1798300"/>
            <a:ext cx="2683200" cy="25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1</a:t>
            </a:r>
            <a:r>
              <a:rPr lang="en"/>
              <a:t> - Image scene representing location at most 15 days before fire incident</a:t>
            </a:r>
            <a:endParaRPr/>
          </a:p>
          <a:p>
            <a:pPr marL="0" lvl="0" indent="0" algn="l" rtl="0">
              <a:spcBef>
                <a:spcPts val="1600"/>
              </a:spcBef>
              <a:spcAft>
                <a:spcPts val="0"/>
              </a:spcAft>
              <a:buNone/>
            </a:pPr>
            <a:endParaRPr/>
          </a:p>
          <a:p>
            <a:pPr marL="0" lvl="0" indent="0" algn="l" rtl="0">
              <a:spcBef>
                <a:spcPts val="1600"/>
              </a:spcBef>
              <a:spcAft>
                <a:spcPts val="1600"/>
              </a:spcAft>
              <a:buNone/>
            </a:pPr>
            <a:r>
              <a:rPr lang="en" b="1"/>
              <a:t>0</a:t>
            </a:r>
            <a:r>
              <a:rPr lang="en"/>
              <a:t> - Image captured where no fire happens w/ in next 15 days  </a:t>
            </a:r>
            <a:endParaRPr/>
          </a:p>
        </p:txBody>
      </p:sp>
      <p:sp>
        <p:nvSpPr>
          <p:cNvPr id="390" name="Google Shape;39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0"/>
          <p:cNvSpPr txBox="1">
            <a:spLocks noGrp="1"/>
          </p:cNvSpPr>
          <p:nvPr>
            <p:ph type="title"/>
          </p:nvPr>
        </p:nvSpPr>
        <p:spPr>
          <a:xfrm>
            <a:off x="311700" y="221075"/>
            <a:ext cx="8520600"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t>
            </a:r>
            <a:r>
              <a:rPr lang="en">
                <a:solidFill>
                  <a:srgbClr val="980000"/>
                </a:solidFill>
              </a:rPr>
              <a:t>CNN </a:t>
            </a:r>
            <a:r>
              <a:rPr lang="en"/>
              <a:t>?</a:t>
            </a:r>
            <a:endParaRPr/>
          </a:p>
        </p:txBody>
      </p:sp>
      <p:sp>
        <p:nvSpPr>
          <p:cNvPr id="396" name="Google Shape;396;p5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97" name="Google Shape;397;p50"/>
          <p:cNvSpPr txBox="1"/>
          <p:nvPr/>
        </p:nvSpPr>
        <p:spPr>
          <a:xfrm>
            <a:off x="381000" y="1071025"/>
            <a:ext cx="4191000" cy="3433800"/>
          </a:xfrm>
          <a:prstGeom prst="rect">
            <a:avLst/>
          </a:prstGeom>
          <a:noFill/>
          <a:ln>
            <a:noFill/>
          </a:ln>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endParaRPr b="1">
              <a:solidFill>
                <a:srgbClr val="980000"/>
              </a:solidFill>
            </a:endParaRPr>
          </a:p>
          <a:p>
            <a:pPr marL="457200" lvl="0" indent="-330200" algn="just" rtl="0">
              <a:lnSpc>
                <a:spcPct val="150000"/>
              </a:lnSpc>
              <a:spcBef>
                <a:spcPts val="0"/>
              </a:spcBef>
              <a:spcAft>
                <a:spcPts val="0"/>
              </a:spcAft>
              <a:buClr>
                <a:schemeClr val="dk2"/>
              </a:buClr>
              <a:buSzPts val="1600"/>
              <a:buChar char="❏"/>
            </a:pPr>
            <a:r>
              <a:rPr lang="en" sz="1600">
                <a:solidFill>
                  <a:schemeClr val="dk2"/>
                </a:solidFill>
              </a:rPr>
              <a:t>Suited for </a:t>
            </a:r>
            <a:r>
              <a:rPr lang="en" sz="1600" b="1">
                <a:solidFill>
                  <a:schemeClr val="dk2"/>
                </a:solidFill>
              </a:rPr>
              <a:t>Unstructured data</a:t>
            </a:r>
            <a:endParaRPr sz="1600" b="1">
              <a:solidFill>
                <a:schemeClr val="dk2"/>
              </a:solidFill>
            </a:endParaRPr>
          </a:p>
          <a:p>
            <a:pPr marL="457200" lvl="0" indent="-330200" algn="just" rtl="0">
              <a:lnSpc>
                <a:spcPct val="150000"/>
              </a:lnSpc>
              <a:spcBef>
                <a:spcPts val="0"/>
              </a:spcBef>
              <a:spcAft>
                <a:spcPts val="0"/>
              </a:spcAft>
              <a:buClr>
                <a:schemeClr val="dk2"/>
              </a:buClr>
              <a:buSzPts val="1600"/>
              <a:buChar char="❏"/>
            </a:pPr>
            <a:r>
              <a:rPr lang="en" sz="1600" b="1">
                <a:solidFill>
                  <a:schemeClr val="dk2"/>
                </a:solidFill>
              </a:rPr>
              <a:t>Automatic f</a:t>
            </a:r>
            <a:r>
              <a:rPr lang="en" sz="1600">
                <a:solidFill>
                  <a:schemeClr val="dk2"/>
                </a:solidFill>
              </a:rPr>
              <a:t>eature extractors</a:t>
            </a:r>
            <a:endParaRPr sz="1600">
              <a:solidFill>
                <a:schemeClr val="dk2"/>
              </a:solidFill>
            </a:endParaRPr>
          </a:p>
          <a:p>
            <a:pPr marL="457200" lvl="0" indent="-330200" algn="just" rtl="0">
              <a:lnSpc>
                <a:spcPct val="150000"/>
              </a:lnSpc>
              <a:spcBef>
                <a:spcPts val="0"/>
              </a:spcBef>
              <a:spcAft>
                <a:spcPts val="0"/>
              </a:spcAft>
              <a:buClr>
                <a:schemeClr val="dk2"/>
              </a:buClr>
              <a:buSzPts val="1600"/>
              <a:buChar char="❏"/>
            </a:pPr>
            <a:r>
              <a:rPr lang="en" sz="1600">
                <a:solidFill>
                  <a:schemeClr val="dk2"/>
                </a:solidFill>
              </a:rPr>
              <a:t>Applicable for </a:t>
            </a:r>
            <a:r>
              <a:rPr lang="en" sz="1600" b="1">
                <a:solidFill>
                  <a:schemeClr val="dk2"/>
                </a:solidFill>
              </a:rPr>
              <a:t>Large</a:t>
            </a:r>
            <a:r>
              <a:rPr lang="en" sz="1600">
                <a:solidFill>
                  <a:schemeClr val="dk2"/>
                </a:solidFill>
              </a:rPr>
              <a:t> dataset</a:t>
            </a:r>
            <a:endParaRPr sz="1600" b="1">
              <a:solidFill>
                <a:schemeClr val="dk2"/>
              </a:solidFill>
            </a:endParaRPr>
          </a:p>
          <a:p>
            <a:pPr marL="457200" lvl="0" indent="-330200" algn="just" rtl="0">
              <a:lnSpc>
                <a:spcPct val="150000"/>
              </a:lnSpc>
              <a:spcBef>
                <a:spcPts val="0"/>
              </a:spcBef>
              <a:spcAft>
                <a:spcPts val="0"/>
              </a:spcAft>
              <a:buClr>
                <a:schemeClr val="dk2"/>
              </a:buClr>
              <a:buSzPts val="1600"/>
              <a:buChar char="❏"/>
            </a:pPr>
            <a:r>
              <a:rPr lang="en" sz="1600" b="1">
                <a:solidFill>
                  <a:schemeClr val="dk2"/>
                </a:solidFill>
              </a:rPr>
              <a:t>Universal </a:t>
            </a:r>
            <a:r>
              <a:rPr lang="en" sz="1600">
                <a:solidFill>
                  <a:schemeClr val="dk2"/>
                </a:solidFill>
              </a:rPr>
              <a:t>approximation</a:t>
            </a:r>
            <a:endParaRPr sz="1600" b="1">
              <a:solidFill>
                <a:schemeClr val="dk2"/>
              </a:solidFill>
            </a:endParaRPr>
          </a:p>
          <a:p>
            <a:pPr marL="457200" lvl="0" indent="-330200" algn="just" rtl="0">
              <a:lnSpc>
                <a:spcPct val="150000"/>
              </a:lnSpc>
              <a:spcBef>
                <a:spcPts val="0"/>
              </a:spcBef>
              <a:spcAft>
                <a:spcPts val="0"/>
              </a:spcAft>
              <a:buClr>
                <a:schemeClr val="dk2"/>
              </a:buClr>
              <a:buSzPts val="1600"/>
              <a:buChar char="❏"/>
            </a:pPr>
            <a:r>
              <a:rPr lang="en" sz="1600">
                <a:solidFill>
                  <a:schemeClr val="dk2"/>
                </a:solidFill>
              </a:rPr>
              <a:t>Effectively </a:t>
            </a:r>
            <a:r>
              <a:rPr lang="en" sz="1600" b="1">
                <a:solidFill>
                  <a:schemeClr val="dk2"/>
                </a:solidFill>
              </a:rPr>
              <a:t>Downsample</a:t>
            </a:r>
            <a:r>
              <a:rPr lang="en" sz="1600">
                <a:solidFill>
                  <a:schemeClr val="dk2"/>
                </a:solidFill>
              </a:rPr>
              <a:t> the image </a:t>
            </a:r>
            <a:endParaRPr sz="1600">
              <a:solidFill>
                <a:schemeClr val="dk2"/>
              </a:solidFill>
            </a:endParaRPr>
          </a:p>
          <a:p>
            <a:pPr marL="457200" lvl="0" indent="0" algn="just" rtl="0">
              <a:lnSpc>
                <a:spcPct val="150000"/>
              </a:lnSpc>
              <a:spcBef>
                <a:spcPts val="0"/>
              </a:spcBef>
              <a:spcAft>
                <a:spcPts val="0"/>
              </a:spcAft>
              <a:buNone/>
            </a:pPr>
            <a:endParaRPr sz="1600">
              <a:solidFill>
                <a:schemeClr val="dk2"/>
              </a:solidFill>
            </a:endParaRPr>
          </a:p>
        </p:txBody>
      </p:sp>
      <p:sp>
        <p:nvSpPr>
          <p:cNvPr id="398" name="Google Shape;398;p50"/>
          <p:cNvSpPr txBox="1"/>
          <p:nvPr/>
        </p:nvSpPr>
        <p:spPr>
          <a:xfrm>
            <a:off x="6118400" y="2566150"/>
            <a:ext cx="64545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399" name="Google Shape;399;p50"/>
          <p:cNvSpPr txBox="1"/>
          <p:nvPr/>
        </p:nvSpPr>
        <p:spPr>
          <a:xfrm>
            <a:off x="4661650" y="955650"/>
            <a:ext cx="4385100" cy="32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80000"/>
                </a:solidFill>
                <a:latin typeface="Lato"/>
                <a:ea typeface="Lato"/>
                <a:cs typeface="Lato"/>
                <a:sym typeface="Lato"/>
              </a:rPr>
              <a:t>Why  RESENT 34 ?</a:t>
            </a:r>
            <a:endParaRPr sz="1800" b="1">
              <a:solidFill>
                <a:srgbClr val="980000"/>
              </a:solidFill>
              <a:latin typeface="Lato"/>
              <a:ea typeface="Lato"/>
              <a:cs typeface="Lato"/>
              <a:sym typeface="Lato"/>
            </a:endParaRPr>
          </a:p>
          <a:p>
            <a:pPr marL="0" lvl="0" indent="0" algn="l" rtl="0">
              <a:spcBef>
                <a:spcPts val="0"/>
              </a:spcBef>
              <a:spcAft>
                <a:spcPts val="0"/>
              </a:spcAft>
              <a:buNone/>
            </a:pPr>
            <a:endParaRPr sz="1800" b="1">
              <a:solidFill>
                <a:srgbClr val="980000"/>
              </a:solidFill>
              <a:latin typeface="Lato"/>
              <a:ea typeface="Lato"/>
              <a:cs typeface="Lato"/>
              <a:sym typeface="Lato"/>
            </a:endParaRPr>
          </a:p>
          <a:p>
            <a:pPr marL="457200" lvl="0" indent="-330200" algn="l" rtl="0">
              <a:lnSpc>
                <a:spcPct val="150000"/>
              </a:lnSpc>
              <a:spcBef>
                <a:spcPts val="0"/>
              </a:spcBef>
              <a:spcAft>
                <a:spcPts val="0"/>
              </a:spcAft>
              <a:buSzPts val="1600"/>
              <a:buChar char="❏"/>
            </a:pPr>
            <a:r>
              <a:rPr lang="en" sz="1600"/>
              <a:t>Pre Trained model for </a:t>
            </a:r>
            <a:r>
              <a:rPr lang="en" sz="1600" b="1"/>
              <a:t>Large size image </a:t>
            </a:r>
            <a:endParaRPr sz="1600" b="1"/>
          </a:p>
          <a:p>
            <a:pPr marL="457200" lvl="0" indent="-330200" algn="l" rtl="0">
              <a:lnSpc>
                <a:spcPct val="150000"/>
              </a:lnSpc>
              <a:spcBef>
                <a:spcPts val="0"/>
              </a:spcBef>
              <a:spcAft>
                <a:spcPts val="0"/>
              </a:spcAft>
              <a:buSzPts val="1600"/>
              <a:buChar char="❏"/>
            </a:pPr>
            <a:r>
              <a:rPr lang="en" sz="1600">
                <a:solidFill>
                  <a:schemeClr val="dk2"/>
                </a:solidFill>
                <a:highlight>
                  <a:srgbClr val="FFFFFF"/>
                </a:highlight>
              </a:rPr>
              <a:t>Converges</a:t>
            </a:r>
            <a:r>
              <a:rPr lang="en" sz="1600" b="1">
                <a:solidFill>
                  <a:schemeClr val="dk2"/>
                </a:solidFill>
                <a:highlight>
                  <a:srgbClr val="FFFFFF"/>
                </a:highlight>
              </a:rPr>
              <a:t> Faster </a:t>
            </a:r>
            <a:endParaRPr sz="1600" b="1">
              <a:solidFill>
                <a:schemeClr val="dk2"/>
              </a:solidFill>
              <a:highlight>
                <a:srgbClr val="FFFFFF"/>
              </a:highlight>
            </a:endParaRPr>
          </a:p>
          <a:p>
            <a:pPr marL="457200" lvl="0" indent="-330200" algn="l" rtl="0">
              <a:lnSpc>
                <a:spcPct val="150000"/>
              </a:lnSpc>
              <a:spcBef>
                <a:spcPts val="0"/>
              </a:spcBef>
              <a:spcAft>
                <a:spcPts val="0"/>
              </a:spcAft>
              <a:buClr>
                <a:schemeClr val="dk2"/>
              </a:buClr>
              <a:buSzPts val="1600"/>
              <a:buFont typeface="Georgia"/>
              <a:buChar char="❏"/>
            </a:pPr>
            <a:r>
              <a:rPr lang="en" sz="1600">
                <a:solidFill>
                  <a:schemeClr val="dk2"/>
                </a:solidFill>
                <a:highlight>
                  <a:srgbClr val="FFFFFF"/>
                </a:highlight>
              </a:rPr>
              <a:t>Solve  the </a:t>
            </a:r>
            <a:r>
              <a:rPr lang="en" sz="1600" b="1">
                <a:solidFill>
                  <a:schemeClr val="dk2"/>
                </a:solidFill>
                <a:highlight>
                  <a:srgbClr val="FFFFFF"/>
                </a:highlight>
              </a:rPr>
              <a:t>vanishing gradient </a:t>
            </a:r>
            <a:r>
              <a:rPr lang="en" sz="1600">
                <a:solidFill>
                  <a:schemeClr val="dk2"/>
                </a:solidFill>
                <a:highlight>
                  <a:srgbClr val="FFFFFF"/>
                </a:highlight>
              </a:rPr>
              <a:t>problem</a:t>
            </a:r>
            <a:endParaRPr sz="1600">
              <a:solidFill>
                <a:schemeClr val="dk2"/>
              </a:solidFill>
              <a:highlight>
                <a:srgbClr val="FFFFFF"/>
              </a:highlight>
            </a:endParaRPr>
          </a:p>
          <a:p>
            <a:pPr marL="457200" lvl="0" indent="-330200" algn="l" rtl="0">
              <a:lnSpc>
                <a:spcPct val="150000"/>
              </a:lnSpc>
              <a:spcBef>
                <a:spcPts val="0"/>
              </a:spcBef>
              <a:spcAft>
                <a:spcPts val="0"/>
              </a:spcAft>
              <a:buClr>
                <a:schemeClr val="dk2"/>
              </a:buClr>
              <a:buSzPts val="1600"/>
              <a:buFont typeface="Georgia"/>
              <a:buChar char="❏"/>
            </a:pPr>
            <a:r>
              <a:rPr lang="en" sz="1600" b="1">
                <a:solidFill>
                  <a:schemeClr val="dk2"/>
                </a:solidFill>
                <a:highlight>
                  <a:srgbClr val="FFFFFF"/>
                </a:highlight>
              </a:rPr>
              <a:t>High </a:t>
            </a:r>
            <a:r>
              <a:rPr lang="en" sz="1600">
                <a:solidFill>
                  <a:schemeClr val="dk2"/>
                </a:solidFill>
                <a:highlight>
                  <a:srgbClr val="FFFFFF"/>
                </a:highlight>
              </a:rPr>
              <a:t>accuracy</a:t>
            </a:r>
            <a:endParaRPr sz="1600">
              <a:solidFill>
                <a:schemeClr val="dk2"/>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1"/>
          <p:cNvSpPr txBox="1">
            <a:spLocks noGrp="1"/>
          </p:cNvSpPr>
          <p:nvPr>
            <p:ph type="title"/>
          </p:nvPr>
        </p:nvSpPr>
        <p:spPr>
          <a:xfrm>
            <a:off x="311700" y="142625"/>
            <a:ext cx="8520600" cy="50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80000"/>
                </a:solidFill>
              </a:rPr>
              <a:t>CNN </a:t>
            </a:r>
            <a:r>
              <a:rPr lang="en"/>
              <a:t>model with satellite image</a:t>
            </a:r>
            <a:endParaRPr/>
          </a:p>
        </p:txBody>
      </p:sp>
      <p:grpSp>
        <p:nvGrpSpPr>
          <p:cNvPr id="405" name="Google Shape;405;p51"/>
          <p:cNvGrpSpPr/>
          <p:nvPr/>
        </p:nvGrpSpPr>
        <p:grpSpPr>
          <a:xfrm>
            <a:off x="636774" y="1008503"/>
            <a:ext cx="2377663" cy="3805453"/>
            <a:chOff x="1083025" y="1363634"/>
            <a:chExt cx="1834900" cy="2917398"/>
          </a:xfrm>
        </p:grpSpPr>
        <p:sp>
          <p:nvSpPr>
            <p:cNvPr id="406" name="Google Shape;406;p51"/>
            <p:cNvSpPr txBox="1"/>
            <p:nvPr/>
          </p:nvSpPr>
          <p:spPr>
            <a:xfrm>
              <a:off x="1305733" y="1363634"/>
              <a:ext cx="1082700" cy="54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AC1145"/>
                  </a:solidFill>
                  <a:latin typeface="Roboto"/>
                  <a:ea typeface="Roboto"/>
                  <a:cs typeface="Roboto"/>
                  <a:sym typeface="Roboto"/>
                </a:rPr>
                <a:t>Accuracy: 30 %</a:t>
              </a:r>
              <a:endParaRPr b="1">
                <a:solidFill>
                  <a:srgbClr val="AC1145"/>
                </a:solidFill>
                <a:latin typeface="Roboto"/>
                <a:ea typeface="Roboto"/>
                <a:cs typeface="Roboto"/>
                <a:sym typeface="Roboto"/>
              </a:endParaRPr>
            </a:p>
            <a:p>
              <a:pPr marL="0" lvl="0" indent="0" algn="l" rtl="0">
                <a:lnSpc>
                  <a:spcPct val="100000"/>
                </a:lnSpc>
                <a:spcBef>
                  <a:spcPts val="1600"/>
                </a:spcBef>
                <a:spcAft>
                  <a:spcPts val="0"/>
                </a:spcAft>
                <a:buNone/>
              </a:pPr>
              <a:r>
                <a:rPr lang="en" b="1">
                  <a:solidFill>
                    <a:srgbClr val="AC1145"/>
                  </a:solidFill>
                  <a:latin typeface="Roboto"/>
                  <a:ea typeface="Roboto"/>
                  <a:cs typeface="Roboto"/>
                  <a:sym typeface="Roboto"/>
                </a:rPr>
                <a:t>Fbeta: 0.53</a:t>
              </a:r>
              <a:endParaRPr b="1">
                <a:solidFill>
                  <a:srgbClr val="AC1145"/>
                </a:solidFill>
                <a:latin typeface="Roboto"/>
                <a:ea typeface="Roboto"/>
                <a:cs typeface="Roboto"/>
                <a:sym typeface="Roboto"/>
              </a:endParaRPr>
            </a:p>
            <a:p>
              <a:pPr marL="0" lvl="0" indent="0" algn="r" rtl="0">
                <a:lnSpc>
                  <a:spcPct val="115000"/>
                </a:lnSpc>
                <a:spcBef>
                  <a:spcPts val="1600"/>
                </a:spcBef>
                <a:spcAft>
                  <a:spcPts val="1600"/>
                </a:spcAft>
                <a:buNone/>
              </a:pPr>
              <a:endParaRPr b="1">
                <a:solidFill>
                  <a:srgbClr val="AC1145"/>
                </a:solidFill>
                <a:latin typeface="Roboto"/>
                <a:ea typeface="Roboto"/>
                <a:cs typeface="Roboto"/>
                <a:sym typeface="Roboto"/>
              </a:endParaRPr>
            </a:p>
          </p:txBody>
        </p:sp>
        <p:sp>
          <p:nvSpPr>
            <p:cNvPr id="407" name="Google Shape;407;p51"/>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800" b="1">
                  <a:solidFill>
                    <a:srgbClr val="AC1145"/>
                  </a:solidFill>
                  <a:latin typeface="Roboto"/>
                  <a:ea typeface="Roboto"/>
                  <a:cs typeface="Roboto"/>
                  <a:sym typeface="Roboto"/>
                </a:rPr>
                <a:t>Satellite Model 1</a:t>
              </a:r>
              <a:endParaRPr sz="1800" b="1">
                <a:solidFill>
                  <a:srgbClr val="AC1145"/>
                </a:solidFill>
                <a:latin typeface="Roboto"/>
                <a:ea typeface="Roboto"/>
                <a:cs typeface="Roboto"/>
                <a:sym typeface="Roboto"/>
              </a:endParaRPr>
            </a:p>
          </p:txBody>
        </p:sp>
        <p:sp>
          <p:nvSpPr>
            <p:cNvPr id="408" name="Google Shape;408;p51"/>
            <p:cNvSpPr txBox="1"/>
            <p:nvPr/>
          </p:nvSpPr>
          <p:spPr>
            <a:xfrm>
              <a:off x="1215695" y="3151832"/>
              <a:ext cx="1702200" cy="1129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latin typeface="Roboto"/>
                  <a:ea typeface="Roboto"/>
                  <a:cs typeface="Roboto"/>
                  <a:sym typeface="Roboto"/>
                </a:rPr>
                <a:t>Image segmentation: RGB image</a:t>
              </a:r>
              <a:endParaRPr b="1">
                <a:latin typeface="Roboto"/>
                <a:ea typeface="Roboto"/>
                <a:cs typeface="Roboto"/>
                <a:sym typeface="Roboto"/>
              </a:endParaRPr>
            </a:p>
            <a:p>
              <a:pPr marL="0" lvl="0" indent="0" algn="l" rtl="0">
                <a:lnSpc>
                  <a:spcPct val="115000"/>
                </a:lnSpc>
                <a:spcBef>
                  <a:spcPts val="1600"/>
                </a:spcBef>
                <a:spcAft>
                  <a:spcPts val="0"/>
                </a:spcAft>
                <a:buNone/>
              </a:pPr>
              <a:endParaRPr b="1">
                <a:latin typeface="Roboto"/>
                <a:ea typeface="Roboto"/>
                <a:cs typeface="Roboto"/>
                <a:sym typeface="Roboto"/>
              </a:endParaRPr>
            </a:p>
            <a:p>
              <a:pPr marL="0" lvl="0" indent="0" algn="l" rtl="0">
                <a:lnSpc>
                  <a:spcPct val="115000"/>
                </a:lnSpc>
                <a:spcBef>
                  <a:spcPts val="1600"/>
                </a:spcBef>
                <a:spcAft>
                  <a:spcPts val="0"/>
                </a:spcAft>
                <a:buNone/>
              </a:pPr>
              <a:endParaRPr b="1">
                <a:latin typeface="Roboto"/>
                <a:ea typeface="Roboto"/>
                <a:cs typeface="Roboto"/>
                <a:sym typeface="Roboto"/>
              </a:endParaRPr>
            </a:p>
            <a:p>
              <a:pPr marL="0" lvl="0" indent="0" algn="l" rtl="0">
                <a:lnSpc>
                  <a:spcPct val="115000"/>
                </a:lnSpc>
                <a:spcBef>
                  <a:spcPts val="1600"/>
                </a:spcBef>
                <a:spcAft>
                  <a:spcPts val="0"/>
                </a:spcAft>
                <a:buNone/>
              </a:pPr>
              <a:endParaRPr b="1">
                <a:latin typeface="Roboto"/>
                <a:ea typeface="Roboto"/>
                <a:cs typeface="Roboto"/>
                <a:sym typeface="Roboto"/>
              </a:endParaRPr>
            </a:p>
            <a:p>
              <a:pPr marL="0" lvl="0" indent="0" algn="l" rtl="0">
                <a:lnSpc>
                  <a:spcPct val="115000"/>
                </a:lnSpc>
                <a:spcBef>
                  <a:spcPts val="1600"/>
                </a:spcBef>
                <a:spcAft>
                  <a:spcPts val="0"/>
                </a:spcAft>
                <a:buNone/>
              </a:pPr>
              <a:endParaRPr b="1">
                <a:latin typeface="Roboto"/>
                <a:ea typeface="Roboto"/>
                <a:cs typeface="Roboto"/>
                <a:sym typeface="Roboto"/>
              </a:endParaRPr>
            </a:p>
            <a:p>
              <a:pPr marL="0" lvl="0" indent="0" algn="l" rtl="0">
                <a:lnSpc>
                  <a:spcPct val="115000"/>
                </a:lnSpc>
                <a:spcBef>
                  <a:spcPts val="1600"/>
                </a:spcBef>
                <a:spcAft>
                  <a:spcPts val="1600"/>
                </a:spcAft>
                <a:buNone/>
              </a:pPr>
              <a:endParaRPr sz="800">
                <a:solidFill>
                  <a:srgbClr val="AC1145"/>
                </a:solidFill>
                <a:latin typeface="Roboto"/>
                <a:ea typeface="Roboto"/>
                <a:cs typeface="Roboto"/>
                <a:sym typeface="Roboto"/>
              </a:endParaRPr>
            </a:p>
          </p:txBody>
        </p:sp>
        <p:cxnSp>
          <p:nvCxnSpPr>
            <p:cNvPr id="409" name="Google Shape;409;p51"/>
            <p:cNvCxnSpPr/>
            <p:nvPr/>
          </p:nvCxnSpPr>
          <p:spPr>
            <a:xfrm>
              <a:off x="2269855" y="1849700"/>
              <a:ext cx="628800" cy="587700"/>
            </a:xfrm>
            <a:prstGeom prst="straightConnector1">
              <a:avLst/>
            </a:prstGeom>
            <a:noFill/>
            <a:ln w="9525" cap="flat" cmpd="sng">
              <a:solidFill>
                <a:srgbClr val="B61249"/>
              </a:solidFill>
              <a:prstDash val="solid"/>
              <a:round/>
              <a:headEnd type="none" w="sm" len="sm"/>
              <a:tailEnd type="none" w="sm" len="sm"/>
            </a:ln>
          </p:spPr>
        </p:cxnSp>
        <p:sp>
          <p:nvSpPr>
            <p:cNvPr id="410" name="Google Shape;410;p51"/>
            <p:cNvSpPr/>
            <p:nvPr/>
          </p:nvSpPr>
          <p:spPr>
            <a:xfrm flipH="1">
              <a:off x="1083025" y="2306625"/>
              <a:ext cx="1834800" cy="143400"/>
            </a:xfrm>
            <a:prstGeom prst="parallelogram">
              <a:avLst>
                <a:gd name="adj" fmla="val 96952"/>
              </a:avLst>
            </a:prstGeom>
            <a:solidFill>
              <a:srgbClr val="B61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1" name="Google Shape;411;p51"/>
            <p:cNvSpPr/>
            <p:nvPr/>
          </p:nvSpPr>
          <p:spPr>
            <a:xfrm>
              <a:off x="1083125" y="2460449"/>
              <a:ext cx="1834800" cy="143400"/>
            </a:xfrm>
            <a:prstGeom prst="parallelogram">
              <a:avLst>
                <a:gd name="adj" fmla="val 96952"/>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51"/>
          <p:cNvGrpSpPr/>
          <p:nvPr/>
        </p:nvGrpSpPr>
        <p:grpSpPr>
          <a:xfrm>
            <a:off x="3036811" y="840469"/>
            <a:ext cx="2891916" cy="3922038"/>
            <a:chOff x="962342" y="1541318"/>
            <a:chExt cx="1955583" cy="2347823"/>
          </a:xfrm>
        </p:grpSpPr>
        <p:sp>
          <p:nvSpPr>
            <p:cNvPr id="413" name="Google Shape;413;p51"/>
            <p:cNvSpPr txBox="1"/>
            <p:nvPr/>
          </p:nvSpPr>
          <p:spPr>
            <a:xfrm>
              <a:off x="962342" y="1541318"/>
              <a:ext cx="1147200" cy="2412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AC1145"/>
                  </a:solidFill>
                  <a:latin typeface="Roboto"/>
                  <a:ea typeface="Roboto"/>
                  <a:cs typeface="Roboto"/>
                  <a:sym typeface="Roboto"/>
                </a:rPr>
                <a:t>Accuracy : </a:t>
              </a:r>
              <a:r>
                <a:rPr lang="en" sz="1800" b="1">
                  <a:solidFill>
                    <a:srgbClr val="AC1145"/>
                  </a:solidFill>
                  <a:latin typeface="Roboto"/>
                  <a:ea typeface="Roboto"/>
                  <a:cs typeface="Roboto"/>
                  <a:sym typeface="Roboto"/>
                </a:rPr>
                <a:t>58 %</a:t>
              </a:r>
              <a:r>
                <a:rPr lang="en" sz="800">
                  <a:solidFill>
                    <a:srgbClr val="AC1145"/>
                  </a:solidFill>
                  <a:latin typeface="Roboto"/>
                  <a:ea typeface="Roboto"/>
                  <a:cs typeface="Roboto"/>
                  <a:sym typeface="Roboto"/>
                </a:rPr>
                <a:t>:</a:t>
              </a:r>
              <a:endParaRPr sz="800">
                <a:solidFill>
                  <a:srgbClr val="AC1145"/>
                </a:solidFill>
                <a:latin typeface="Roboto"/>
                <a:ea typeface="Roboto"/>
                <a:cs typeface="Roboto"/>
                <a:sym typeface="Roboto"/>
              </a:endParaRPr>
            </a:p>
            <a:p>
              <a:pPr marL="0" lvl="0" indent="0" algn="l" rtl="0">
                <a:lnSpc>
                  <a:spcPct val="100000"/>
                </a:lnSpc>
                <a:spcBef>
                  <a:spcPts val="1600"/>
                </a:spcBef>
                <a:spcAft>
                  <a:spcPts val="1600"/>
                </a:spcAft>
                <a:buNone/>
              </a:pPr>
              <a:r>
                <a:rPr lang="en" b="1">
                  <a:solidFill>
                    <a:srgbClr val="AC1145"/>
                  </a:solidFill>
                  <a:latin typeface="Roboto"/>
                  <a:ea typeface="Roboto"/>
                  <a:cs typeface="Roboto"/>
                  <a:sym typeface="Roboto"/>
                </a:rPr>
                <a:t>   Fbeta : </a:t>
              </a:r>
              <a:r>
                <a:rPr lang="en" sz="1800" b="1">
                  <a:solidFill>
                    <a:srgbClr val="AC1145"/>
                  </a:solidFill>
                  <a:latin typeface="Roboto"/>
                  <a:ea typeface="Roboto"/>
                  <a:cs typeface="Roboto"/>
                  <a:sym typeface="Roboto"/>
                </a:rPr>
                <a:t>0.81</a:t>
              </a:r>
              <a:endParaRPr sz="1800" b="1">
                <a:solidFill>
                  <a:srgbClr val="AC1145"/>
                </a:solidFill>
                <a:latin typeface="Roboto"/>
                <a:ea typeface="Roboto"/>
                <a:cs typeface="Roboto"/>
                <a:sym typeface="Roboto"/>
              </a:endParaRPr>
            </a:p>
          </p:txBody>
        </p:sp>
        <p:sp>
          <p:nvSpPr>
            <p:cNvPr id="414" name="Google Shape;414;p51"/>
            <p:cNvSpPr txBox="1"/>
            <p:nvPr/>
          </p:nvSpPr>
          <p:spPr>
            <a:xfrm>
              <a:off x="1166122" y="2654636"/>
              <a:ext cx="1751700" cy="319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800" b="1">
                  <a:solidFill>
                    <a:srgbClr val="AC1145"/>
                  </a:solidFill>
                  <a:latin typeface="Roboto"/>
                  <a:ea typeface="Roboto"/>
                  <a:cs typeface="Roboto"/>
                  <a:sym typeface="Roboto"/>
                </a:rPr>
                <a:t>Satellite model 2</a:t>
              </a:r>
              <a:endParaRPr sz="1800" b="1">
                <a:solidFill>
                  <a:srgbClr val="AC1145"/>
                </a:solidFill>
                <a:latin typeface="Roboto"/>
                <a:ea typeface="Roboto"/>
                <a:cs typeface="Roboto"/>
                <a:sym typeface="Roboto"/>
              </a:endParaRPr>
            </a:p>
          </p:txBody>
        </p:sp>
        <p:sp>
          <p:nvSpPr>
            <p:cNvPr id="415" name="Google Shape;415;p51"/>
            <p:cNvSpPr txBox="1"/>
            <p:nvPr/>
          </p:nvSpPr>
          <p:spPr>
            <a:xfrm>
              <a:off x="1215706" y="2974141"/>
              <a:ext cx="1545600" cy="91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latin typeface="Roboto"/>
                  <a:ea typeface="Roboto"/>
                  <a:cs typeface="Roboto"/>
                  <a:sym typeface="Roboto"/>
                </a:rPr>
                <a:t>Image classification: RGB image </a:t>
              </a:r>
              <a:endParaRPr b="1">
                <a:latin typeface="Roboto"/>
                <a:ea typeface="Roboto"/>
                <a:cs typeface="Roboto"/>
                <a:sym typeface="Roboto"/>
              </a:endParaRPr>
            </a:p>
            <a:p>
              <a:pPr marL="0" lvl="0" indent="0" algn="l" rtl="0">
                <a:lnSpc>
                  <a:spcPct val="115000"/>
                </a:lnSpc>
                <a:spcBef>
                  <a:spcPts val="1600"/>
                </a:spcBef>
                <a:spcAft>
                  <a:spcPts val="1600"/>
                </a:spcAft>
                <a:buNone/>
              </a:pPr>
              <a:endParaRPr b="1">
                <a:latin typeface="Roboto"/>
                <a:ea typeface="Roboto"/>
                <a:cs typeface="Roboto"/>
                <a:sym typeface="Roboto"/>
              </a:endParaRPr>
            </a:p>
          </p:txBody>
        </p:sp>
        <p:cxnSp>
          <p:nvCxnSpPr>
            <p:cNvPr id="416" name="Google Shape;416;p51"/>
            <p:cNvCxnSpPr/>
            <p:nvPr/>
          </p:nvCxnSpPr>
          <p:spPr>
            <a:xfrm>
              <a:off x="2129301" y="1948127"/>
              <a:ext cx="769200" cy="489300"/>
            </a:xfrm>
            <a:prstGeom prst="straightConnector1">
              <a:avLst/>
            </a:prstGeom>
            <a:noFill/>
            <a:ln w="9525" cap="flat" cmpd="sng">
              <a:solidFill>
                <a:srgbClr val="B61249"/>
              </a:solidFill>
              <a:prstDash val="solid"/>
              <a:round/>
              <a:headEnd type="none" w="sm" len="sm"/>
              <a:tailEnd type="none" w="sm" len="sm"/>
            </a:ln>
          </p:spPr>
        </p:cxnSp>
        <p:sp>
          <p:nvSpPr>
            <p:cNvPr id="417" name="Google Shape;417;p51"/>
            <p:cNvSpPr/>
            <p:nvPr/>
          </p:nvSpPr>
          <p:spPr>
            <a:xfrm flipH="1">
              <a:off x="1083025" y="2306625"/>
              <a:ext cx="1834800" cy="143400"/>
            </a:xfrm>
            <a:prstGeom prst="parallelogram">
              <a:avLst>
                <a:gd name="adj" fmla="val 96952"/>
              </a:avLst>
            </a:prstGeom>
            <a:solidFill>
              <a:srgbClr val="B61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18" name="Google Shape;418;p51"/>
            <p:cNvSpPr/>
            <p:nvPr/>
          </p:nvSpPr>
          <p:spPr>
            <a:xfrm>
              <a:off x="1083125" y="2460449"/>
              <a:ext cx="1834800" cy="143400"/>
            </a:xfrm>
            <a:prstGeom prst="parallelogram">
              <a:avLst>
                <a:gd name="adj" fmla="val 96952"/>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51"/>
          <p:cNvGrpSpPr/>
          <p:nvPr/>
        </p:nvGrpSpPr>
        <p:grpSpPr>
          <a:xfrm>
            <a:off x="5860675" y="717192"/>
            <a:ext cx="3279194" cy="4096653"/>
            <a:chOff x="1011749" y="1541313"/>
            <a:chExt cx="1906176" cy="2424629"/>
          </a:xfrm>
        </p:grpSpPr>
        <p:sp>
          <p:nvSpPr>
            <p:cNvPr id="420" name="Google Shape;420;p51"/>
            <p:cNvSpPr txBox="1"/>
            <p:nvPr/>
          </p:nvSpPr>
          <p:spPr>
            <a:xfrm>
              <a:off x="1011749" y="1541313"/>
              <a:ext cx="1042200" cy="20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AC1145"/>
                  </a:solidFill>
                  <a:latin typeface="Roboto"/>
                  <a:ea typeface="Roboto"/>
                  <a:cs typeface="Roboto"/>
                  <a:sym typeface="Roboto"/>
                </a:rPr>
                <a:t>Accuracy: </a:t>
              </a:r>
              <a:r>
                <a:rPr lang="en" sz="2400" b="1">
                  <a:solidFill>
                    <a:srgbClr val="AC1145"/>
                  </a:solidFill>
                  <a:latin typeface="Roboto"/>
                  <a:ea typeface="Roboto"/>
                  <a:cs typeface="Roboto"/>
                  <a:sym typeface="Roboto"/>
                </a:rPr>
                <a:t>69 %</a:t>
              </a:r>
              <a:endParaRPr sz="2400" b="1">
                <a:solidFill>
                  <a:srgbClr val="AC1145"/>
                </a:solidFill>
                <a:latin typeface="Roboto"/>
                <a:ea typeface="Roboto"/>
                <a:cs typeface="Roboto"/>
                <a:sym typeface="Roboto"/>
              </a:endParaRPr>
            </a:p>
            <a:p>
              <a:pPr marL="0" lvl="0" indent="0" algn="l" rtl="0">
                <a:lnSpc>
                  <a:spcPct val="100000"/>
                </a:lnSpc>
                <a:spcBef>
                  <a:spcPts val="1600"/>
                </a:spcBef>
                <a:spcAft>
                  <a:spcPts val="1600"/>
                </a:spcAft>
                <a:buNone/>
              </a:pPr>
              <a:r>
                <a:rPr lang="en" b="1">
                  <a:solidFill>
                    <a:srgbClr val="AC1145"/>
                  </a:solidFill>
                  <a:latin typeface="Roboto"/>
                  <a:ea typeface="Roboto"/>
                  <a:cs typeface="Roboto"/>
                  <a:sym typeface="Roboto"/>
                </a:rPr>
                <a:t>Fbeta : </a:t>
              </a:r>
              <a:r>
                <a:rPr lang="en" sz="2400" b="1">
                  <a:solidFill>
                    <a:srgbClr val="AC1145"/>
                  </a:solidFill>
                  <a:latin typeface="Roboto"/>
                  <a:ea typeface="Roboto"/>
                  <a:cs typeface="Roboto"/>
                  <a:sym typeface="Roboto"/>
                </a:rPr>
                <a:t>.88</a:t>
              </a:r>
              <a:endParaRPr sz="2400" b="1">
                <a:solidFill>
                  <a:srgbClr val="AC1145"/>
                </a:solidFill>
                <a:latin typeface="Roboto"/>
                <a:ea typeface="Roboto"/>
                <a:cs typeface="Roboto"/>
                <a:sym typeface="Roboto"/>
              </a:endParaRPr>
            </a:p>
          </p:txBody>
        </p:sp>
        <p:sp>
          <p:nvSpPr>
            <p:cNvPr id="421" name="Google Shape;421;p51"/>
            <p:cNvSpPr txBox="1"/>
            <p:nvPr/>
          </p:nvSpPr>
          <p:spPr>
            <a:xfrm>
              <a:off x="1166122" y="2654636"/>
              <a:ext cx="1751700" cy="3195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800" b="1">
                  <a:solidFill>
                    <a:srgbClr val="AC1145"/>
                  </a:solidFill>
                  <a:latin typeface="Roboto"/>
                  <a:ea typeface="Roboto"/>
                  <a:cs typeface="Roboto"/>
                  <a:sym typeface="Roboto"/>
                </a:rPr>
                <a:t>Satellite model 3</a:t>
              </a:r>
              <a:endParaRPr sz="1800" b="1">
                <a:solidFill>
                  <a:srgbClr val="AC1145"/>
                </a:solidFill>
                <a:latin typeface="Roboto"/>
                <a:ea typeface="Roboto"/>
                <a:cs typeface="Roboto"/>
                <a:sym typeface="Roboto"/>
              </a:endParaRPr>
            </a:p>
          </p:txBody>
        </p:sp>
        <p:sp>
          <p:nvSpPr>
            <p:cNvPr id="422" name="Google Shape;422;p51"/>
            <p:cNvSpPr txBox="1"/>
            <p:nvPr/>
          </p:nvSpPr>
          <p:spPr>
            <a:xfrm>
              <a:off x="1166127" y="2974141"/>
              <a:ext cx="1701900" cy="991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latin typeface="Roboto"/>
                  <a:ea typeface="Roboto"/>
                  <a:cs typeface="Roboto"/>
                  <a:sym typeface="Roboto"/>
                </a:rPr>
                <a:t>Image classification: FCC image </a:t>
              </a:r>
              <a:endParaRPr b="1">
                <a:latin typeface="Roboto"/>
                <a:ea typeface="Roboto"/>
                <a:cs typeface="Roboto"/>
                <a:sym typeface="Roboto"/>
              </a:endParaRPr>
            </a:p>
            <a:p>
              <a:pPr marL="0" lvl="0" indent="0" algn="l" rtl="0">
                <a:lnSpc>
                  <a:spcPct val="115000"/>
                </a:lnSpc>
                <a:spcBef>
                  <a:spcPts val="1600"/>
                </a:spcBef>
                <a:spcAft>
                  <a:spcPts val="0"/>
                </a:spcAft>
                <a:buNone/>
              </a:pPr>
              <a:r>
                <a:rPr lang="en" b="1">
                  <a:latin typeface="Roboto"/>
                  <a:ea typeface="Roboto"/>
                  <a:cs typeface="Roboto"/>
                  <a:sym typeface="Roboto"/>
                </a:rPr>
                <a:t>FCC=RGB+ Near IF+ Thermal</a:t>
              </a:r>
              <a:endParaRPr b="1">
                <a:latin typeface="Roboto"/>
                <a:ea typeface="Roboto"/>
                <a:cs typeface="Roboto"/>
                <a:sym typeface="Roboto"/>
              </a:endParaRPr>
            </a:p>
            <a:p>
              <a:pPr marL="0" lvl="0" indent="0" algn="l" rtl="0">
                <a:lnSpc>
                  <a:spcPct val="115000"/>
                </a:lnSpc>
                <a:spcBef>
                  <a:spcPts val="1600"/>
                </a:spcBef>
                <a:spcAft>
                  <a:spcPts val="1600"/>
                </a:spcAft>
                <a:buNone/>
              </a:pPr>
              <a:endParaRPr b="1">
                <a:latin typeface="Roboto"/>
                <a:ea typeface="Roboto"/>
                <a:cs typeface="Roboto"/>
                <a:sym typeface="Roboto"/>
              </a:endParaRPr>
            </a:p>
          </p:txBody>
        </p:sp>
        <p:cxnSp>
          <p:nvCxnSpPr>
            <p:cNvPr id="423" name="Google Shape;423;p51"/>
            <p:cNvCxnSpPr/>
            <p:nvPr/>
          </p:nvCxnSpPr>
          <p:spPr>
            <a:xfrm>
              <a:off x="2027924" y="1933996"/>
              <a:ext cx="870600" cy="503400"/>
            </a:xfrm>
            <a:prstGeom prst="straightConnector1">
              <a:avLst/>
            </a:prstGeom>
            <a:noFill/>
            <a:ln w="9525" cap="flat" cmpd="sng">
              <a:solidFill>
                <a:srgbClr val="B61249"/>
              </a:solidFill>
              <a:prstDash val="solid"/>
              <a:round/>
              <a:headEnd type="none" w="sm" len="sm"/>
              <a:tailEnd type="none" w="sm" len="sm"/>
            </a:ln>
          </p:spPr>
        </p:cxnSp>
        <p:sp>
          <p:nvSpPr>
            <p:cNvPr id="424" name="Google Shape;424;p51"/>
            <p:cNvSpPr/>
            <p:nvPr/>
          </p:nvSpPr>
          <p:spPr>
            <a:xfrm flipH="1">
              <a:off x="1083025" y="2351724"/>
              <a:ext cx="1834800" cy="143400"/>
            </a:xfrm>
            <a:prstGeom prst="parallelogram">
              <a:avLst>
                <a:gd name="adj" fmla="val 96952"/>
              </a:avLst>
            </a:prstGeom>
            <a:solidFill>
              <a:srgbClr val="B61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25" name="Google Shape;425;p51"/>
            <p:cNvSpPr/>
            <p:nvPr/>
          </p:nvSpPr>
          <p:spPr>
            <a:xfrm>
              <a:off x="1083125" y="2505548"/>
              <a:ext cx="1834800" cy="143400"/>
            </a:xfrm>
            <a:prstGeom prst="parallelogram">
              <a:avLst>
                <a:gd name="adj" fmla="val 96952"/>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 name="Google Shape;426;p5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0" y="198650"/>
            <a:ext cx="8520600" cy="2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980000"/>
                </a:solidFill>
              </a:rPr>
              <a:t>CNN</a:t>
            </a:r>
            <a:r>
              <a:rPr lang="en" sz="2400"/>
              <a:t> cont...</a:t>
            </a:r>
            <a:endParaRPr sz="2400"/>
          </a:p>
        </p:txBody>
      </p:sp>
      <p:grpSp>
        <p:nvGrpSpPr>
          <p:cNvPr id="432" name="Google Shape;432;p52"/>
          <p:cNvGrpSpPr/>
          <p:nvPr/>
        </p:nvGrpSpPr>
        <p:grpSpPr>
          <a:xfrm>
            <a:off x="773712" y="974878"/>
            <a:ext cx="3888165" cy="3917482"/>
            <a:chOff x="1215695" y="1363634"/>
            <a:chExt cx="1702200" cy="2917398"/>
          </a:xfrm>
        </p:grpSpPr>
        <p:sp>
          <p:nvSpPr>
            <p:cNvPr id="433" name="Google Shape;433;p52"/>
            <p:cNvSpPr txBox="1"/>
            <p:nvPr/>
          </p:nvSpPr>
          <p:spPr>
            <a:xfrm>
              <a:off x="1305733" y="1363634"/>
              <a:ext cx="1082700" cy="54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AC1145"/>
                  </a:solidFill>
                  <a:latin typeface="Roboto"/>
                  <a:ea typeface="Roboto"/>
                  <a:cs typeface="Roboto"/>
                  <a:sym typeface="Roboto"/>
                </a:rPr>
                <a:t>Accuracy: </a:t>
              </a:r>
              <a:r>
                <a:rPr lang="en" sz="3000" b="1">
                  <a:solidFill>
                    <a:srgbClr val="AC1145"/>
                  </a:solidFill>
                  <a:latin typeface="Roboto"/>
                  <a:ea typeface="Roboto"/>
                  <a:cs typeface="Roboto"/>
                  <a:sym typeface="Roboto"/>
                </a:rPr>
                <a:t>72 %</a:t>
              </a:r>
              <a:endParaRPr sz="3000" b="1">
                <a:solidFill>
                  <a:srgbClr val="AC1145"/>
                </a:solidFill>
                <a:latin typeface="Roboto"/>
                <a:ea typeface="Roboto"/>
                <a:cs typeface="Roboto"/>
                <a:sym typeface="Roboto"/>
              </a:endParaRPr>
            </a:p>
            <a:p>
              <a:pPr marL="0" lvl="0" indent="0" algn="l" rtl="0">
                <a:lnSpc>
                  <a:spcPct val="100000"/>
                </a:lnSpc>
                <a:spcBef>
                  <a:spcPts val="1600"/>
                </a:spcBef>
                <a:spcAft>
                  <a:spcPts val="0"/>
                </a:spcAft>
                <a:buNone/>
              </a:pPr>
              <a:r>
                <a:rPr lang="en" b="1">
                  <a:solidFill>
                    <a:srgbClr val="AC1145"/>
                  </a:solidFill>
                  <a:latin typeface="Roboto"/>
                  <a:ea typeface="Roboto"/>
                  <a:cs typeface="Roboto"/>
                  <a:sym typeface="Roboto"/>
                </a:rPr>
                <a:t>Fbeta: </a:t>
              </a:r>
              <a:r>
                <a:rPr lang="en" sz="2400" b="1">
                  <a:solidFill>
                    <a:srgbClr val="AC1145"/>
                  </a:solidFill>
                  <a:latin typeface="Roboto"/>
                  <a:ea typeface="Roboto"/>
                  <a:cs typeface="Roboto"/>
                  <a:sym typeface="Roboto"/>
                </a:rPr>
                <a:t>0.92</a:t>
              </a:r>
              <a:endParaRPr sz="2400" b="1">
                <a:solidFill>
                  <a:srgbClr val="AC1145"/>
                </a:solidFill>
                <a:latin typeface="Roboto"/>
                <a:ea typeface="Roboto"/>
                <a:cs typeface="Roboto"/>
                <a:sym typeface="Roboto"/>
              </a:endParaRPr>
            </a:p>
            <a:p>
              <a:pPr marL="0" lvl="0" indent="0" algn="r" rtl="0">
                <a:lnSpc>
                  <a:spcPct val="115000"/>
                </a:lnSpc>
                <a:spcBef>
                  <a:spcPts val="1600"/>
                </a:spcBef>
                <a:spcAft>
                  <a:spcPts val="1600"/>
                </a:spcAft>
                <a:buNone/>
              </a:pPr>
              <a:endParaRPr b="1">
                <a:solidFill>
                  <a:srgbClr val="AC1145"/>
                </a:solidFill>
                <a:latin typeface="Roboto"/>
                <a:ea typeface="Roboto"/>
                <a:cs typeface="Roboto"/>
                <a:sym typeface="Roboto"/>
              </a:endParaRPr>
            </a:p>
          </p:txBody>
        </p:sp>
        <p:sp>
          <p:nvSpPr>
            <p:cNvPr id="434" name="Google Shape;434;p52"/>
            <p:cNvSpPr txBox="1"/>
            <p:nvPr/>
          </p:nvSpPr>
          <p:spPr>
            <a:xfrm>
              <a:off x="1235825" y="2695025"/>
              <a:ext cx="1505100" cy="446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1800" b="1">
                  <a:solidFill>
                    <a:srgbClr val="AC1145"/>
                  </a:solidFill>
                  <a:latin typeface="Roboto"/>
                  <a:ea typeface="Roboto"/>
                  <a:cs typeface="Roboto"/>
                  <a:sym typeface="Roboto"/>
                </a:rPr>
                <a:t>Satellite Final model</a:t>
              </a:r>
              <a:endParaRPr sz="1800" b="1">
                <a:solidFill>
                  <a:srgbClr val="AC1145"/>
                </a:solidFill>
                <a:latin typeface="Roboto"/>
                <a:ea typeface="Roboto"/>
                <a:cs typeface="Roboto"/>
                <a:sym typeface="Roboto"/>
              </a:endParaRPr>
            </a:p>
          </p:txBody>
        </p:sp>
        <p:sp>
          <p:nvSpPr>
            <p:cNvPr id="435" name="Google Shape;435;p52"/>
            <p:cNvSpPr txBox="1"/>
            <p:nvPr/>
          </p:nvSpPr>
          <p:spPr>
            <a:xfrm>
              <a:off x="1215695" y="3151832"/>
              <a:ext cx="1702200" cy="112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b="1">
                  <a:solidFill>
                    <a:schemeClr val="dk2"/>
                  </a:solidFill>
                  <a:latin typeface="Roboto"/>
                  <a:ea typeface="Roboto"/>
                  <a:cs typeface="Roboto"/>
                  <a:sym typeface="Roboto"/>
                </a:rPr>
                <a:t>Image classification: FCC image </a:t>
              </a:r>
              <a:endParaRPr b="1">
                <a:solidFill>
                  <a:schemeClr val="dk2"/>
                </a:solidFill>
                <a:latin typeface="Roboto"/>
                <a:ea typeface="Roboto"/>
                <a:cs typeface="Roboto"/>
                <a:sym typeface="Roboto"/>
              </a:endParaRPr>
            </a:p>
            <a:p>
              <a:pPr marL="0" lvl="0" indent="0" algn="l" rtl="0">
                <a:lnSpc>
                  <a:spcPct val="115000"/>
                </a:lnSpc>
                <a:spcBef>
                  <a:spcPts val="1600"/>
                </a:spcBef>
                <a:spcAft>
                  <a:spcPts val="0"/>
                </a:spcAft>
                <a:buClr>
                  <a:schemeClr val="dk2"/>
                </a:buClr>
                <a:buSzPts val="1100"/>
                <a:buFont typeface="Arial"/>
                <a:buNone/>
              </a:pPr>
              <a:r>
                <a:rPr lang="en" b="1">
                  <a:solidFill>
                    <a:schemeClr val="dk2"/>
                  </a:solidFill>
                  <a:latin typeface="Roboto"/>
                  <a:ea typeface="Roboto"/>
                  <a:cs typeface="Roboto"/>
                  <a:sym typeface="Roboto"/>
                </a:rPr>
                <a:t>FCC=RGB+ Near IF+ Thermal</a:t>
              </a:r>
              <a:endParaRPr b="1">
                <a:solidFill>
                  <a:schemeClr val="dk2"/>
                </a:solidFill>
                <a:latin typeface="Roboto"/>
                <a:ea typeface="Roboto"/>
                <a:cs typeface="Roboto"/>
                <a:sym typeface="Roboto"/>
              </a:endParaRPr>
            </a:p>
            <a:p>
              <a:pPr marL="0" lvl="0" indent="0" algn="l" rtl="0">
                <a:lnSpc>
                  <a:spcPct val="115000"/>
                </a:lnSpc>
                <a:spcBef>
                  <a:spcPts val="1600"/>
                </a:spcBef>
                <a:spcAft>
                  <a:spcPts val="0"/>
                </a:spcAft>
                <a:buClr>
                  <a:schemeClr val="dk2"/>
                </a:buClr>
                <a:buSzPts val="1100"/>
                <a:buFont typeface="Arial"/>
                <a:buNone/>
              </a:pPr>
              <a:r>
                <a:rPr lang="en" b="1">
                  <a:solidFill>
                    <a:schemeClr val="dk2"/>
                  </a:solidFill>
                  <a:latin typeface="Roboto"/>
                  <a:ea typeface="Roboto"/>
                  <a:cs typeface="Roboto"/>
                  <a:sym typeface="Roboto"/>
                </a:rPr>
                <a:t>Fine tuning : Discriminate learning rate</a:t>
              </a:r>
              <a:endParaRPr b="1">
                <a:solidFill>
                  <a:schemeClr val="dk2"/>
                </a:solidFill>
                <a:latin typeface="Roboto"/>
                <a:ea typeface="Roboto"/>
                <a:cs typeface="Roboto"/>
                <a:sym typeface="Roboto"/>
              </a:endParaRPr>
            </a:p>
            <a:p>
              <a:pPr marL="0" lvl="0" indent="0" algn="l" rtl="0">
                <a:lnSpc>
                  <a:spcPct val="100000"/>
                </a:lnSpc>
                <a:spcBef>
                  <a:spcPts val="1600"/>
                </a:spcBef>
                <a:spcAft>
                  <a:spcPts val="0"/>
                </a:spcAft>
                <a:buNone/>
              </a:pPr>
              <a:endParaRPr b="1">
                <a:latin typeface="Roboto"/>
                <a:ea typeface="Roboto"/>
                <a:cs typeface="Roboto"/>
                <a:sym typeface="Roboto"/>
              </a:endParaRPr>
            </a:p>
            <a:p>
              <a:pPr marL="0" lvl="0" indent="0" algn="l" rtl="0">
                <a:lnSpc>
                  <a:spcPct val="115000"/>
                </a:lnSpc>
                <a:spcBef>
                  <a:spcPts val="1600"/>
                </a:spcBef>
                <a:spcAft>
                  <a:spcPts val="0"/>
                </a:spcAft>
                <a:buNone/>
              </a:pPr>
              <a:endParaRPr b="1">
                <a:latin typeface="Roboto"/>
                <a:ea typeface="Roboto"/>
                <a:cs typeface="Roboto"/>
                <a:sym typeface="Roboto"/>
              </a:endParaRPr>
            </a:p>
            <a:p>
              <a:pPr marL="0" lvl="0" indent="0" algn="l" rtl="0">
                <a:lnSpc>
                  <a:spcPct val="115000"/>
                </a:lnSpc>
                <a:spcBef>
                  <a:spcPts val="1600"/>
                </a:spcBef>
                <a:spcAft>
                  <a:spcPts val="0"/>
                </a:spcAft>
                <a:buNone/>
              </a:pPr>
              <a:endParaRPr b="1">
                <a:latin typeface="Roboto"/>
                <a:ea typeface="Roboto"/>
                <a:cs typeface="Roboto"/>
                <a:sym typeface="Roboto"/>
              </a:endParaRPr>
            </a:p>
            <a:p>
              <a:pPr marL="0" lvl="0" indent="0" algn="l" rtl="0">
                <a:lnSpc>
                  <a:spcPct val="115000"/>
                </a:lnSpc>
                <a:spcBef>
                  <a:spcPts val="1600"/>
                </a:spcBef>
                <a:spcAft>
                  <a:spcPts val="0"/>
                </a:spcAft>
                <a:buNone/>
              </a:pPr>
              <a:endParaRPr b="1">
                <a:latin typeface="Roboto"/>
                <a:ea typeface="Roboto"/>
                <a:cs typeface="Roboto"/>
                <a:sym typeface="Roboto"/>
              </a:endParaRPr>
            </a:p>
            <a:p>
              <a:pPr marL="0" lvl="0" indent="0" algn="l" rtl="0">
                <a:lnSpc>
                  <a:spcPct val="115000"/>
                </a:lnSpc>
                <a:spcBef>
                  <a:spcPts val="1600"/>
                </a:spcBef>
                <a:spcAft>
                  <a:spcPts val="1600"/>
                </a:spcAft>
                <a:buNone/>
              </a:pPr>
              <a:endParaRPr sz="800">
                <a:solidFill>
                  <a:srgbClr val="AC1145"/>
                </a:solidFill>
                <a:latin typeface="Roboto"/>
                <a:ea typeface="Roboto"/>
                <a:cs typeface="Roboto"/>
                <a:sym typeface="Roboto"/>
              </a:endParaRPr>
            </a:p>
          </p:txBody>
        </p:sp>
        <p:cxnSp>
          <p:nvCxnSpPr>
            <p:cNvPr id="436" name="Google Shape;436;p52"/>
            <p:cNvCxnSpPr/>
            <p:nvPr/>
          </p:nvCxnSpPr>
          <p:spPr>
            <a:xfrm>
              <a:off x="2098599" y="1730835"/>
              <a:ext cx="532200" cy="550800"/>
            </a:xfrm>
            <a:prstGeom prst="straightConnector1">
              <a:avLst/>
            </a:prstGeom>
            <a:noFill/>
            <a:ln w="9525" cap="flat" cmpd="sng">
              <a:solidFill>
                <a:srgbClr val="B61249"/>
              </a:solidFill>
              <a:prstDash val="solid"/>
              <a:round/>
              <a:headEnd type="none" w="sm" len="sm"/>
              <a:tailEnd type="none" w="sm" len="sm"/>
            </a:ln>
          </p:spPr>
        </p:cxnSp>
      </p:grpSp>
      <p:sp>
        <p:nvSpPr>
          <p:cNvPr id="437" name="Google Shape;437;p5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438" name="Google Shape;438;p52"/>
          <p:cNvPicPr preferRelativeResize="0"/>
          <p:nvPr/>
        </p:nvPicPr>
        <p:blipFill>
          <a:blip r:embed="rId3">
            <a:alphaModFix/>
          </a:blip>
          <a:stretch>
            <a:fillRect/>
          </a:stretch>
        </p:blipFill>
        <p:spPr>
          <a:xfrm>
            <a:off x="4963125" y="142625"/>
            <a:ext cx="3859100" cy="2303900"/>
          </a:xfrm>
          <a:prstGeom prst="rect">
            <a:avLst/>
          </a:prstGeom>
          <a:noFill/>
          <a:ln w="9525" cap="flat" cmpd="sng">
            <a:solidFill>
              <a:srgbClr val="980000"/>
            </a:solidFill>
            <a:prstDash val="solid"/>
            <a:round/>
            <a:headEnd type="none" w="sm" len="sm"/>
            <a:tailEnd type="none" w="sm" len="sm"/>
          </a:ln>
        </p:spPr>
      </p:pic>
      <p:pic>
        <p:nvPicPr>
          <p:cNvPr id="439" name="Google Shape;439;p52"/>
          <p:cNvPicPr preferRelativeResize="0"/>
          <p:nvPr/>
        </p:nvPicPr>
        <p:blipFill>
          <a:blip r:embed="rId4">
            <a:alphaModFix/>
          </a:blip>
          <a:stretch>
            <a:fillRect/>
          </a:stretch>
        </p:blipFill>
        <p:spPr>
          <a:xfrm>
            <a:off x="4913976" y="2973100"/>
            <a:ext cx="4132724" cy="1715650"/>
          </a:xfrm>
          <a:prstGeom prst="rect">
            <a:avLst/>
          </a:prstGeom>
          <a:noFill/>
          <a:ln>
            <a:noFill/>
          </a:ln>
        </p:spPr>
      </p:pic>
      <p:pic>
        <p:nvPicPr>
          <p:cNvPr id="440" name="Google Shape;440;p52"/>
          <p:cNvPicPr preferRelativeResize="0"/>
          <p:nvPr/>
        </p:nvPicPr>
        <p:blipFill>
          <a:blip r:embed="rId5">
            <a:alphaModFix/>
          </a:blip>
          <a:stretch>
            <a:fillRect/>
          </a:stretch>
        </p:blipFill>
        <p:spPr>
          <a:xfrm>
            <a:off x="4963137" y="2446525"/>
            <a:ext cx="3859099" cy="571700"/>
          </a:xfrm>
          <a:prstGeom prst="rect">
            <a:avLst/>
          </a:prstGeom>
          <a:noFill/>
          <a:ln>
            <a:noFill/>
          </a:ln>
        </p:spPr>
      </p:pic>
      <p:grpSp>
        <p:nvGrpSpPr>
          <p:cNvPr id="441" name="Google Shape;441;p52"/>
          <p:cNvGrpSpPr/>
          <p:nvPr/>
        </p:nvGrpSpPr>
        <p:grpSpPr>
          <a:xfrm>
            <a:off x="280189" y="2086426"/>
            <a:ext cx="3843565" cy="502190"/>
            <a:chOff x="1083025" y="2351724"/>
            <a:chExt cx="1834900" cy="297224"/>
          </a:xfrm>
        </p:grpSpPr>
        <p:sp>
          <p:nvSpPr>
            <p:cNvPr id="442" name="Google Shape;442;p52"/>
            <p:cNvSpPr/>
            <p:nvPr/>
          </p:nvSpPr>
          <p:spPr>
            <a:xfrm flipH="1">
              <a:off x="1083025" y="2351724"/>
              <a:ext cx="1834800" cy="143400"/>
            </a:xfrm>
            <a:prstGeom prst="parallelogram">
              <a:avLst>
                <a:gd name="adj" fmla="val 96952"/>
              </a:avLst>
            </a:prstGeom>
            <a:solidFill>
              <a:srgbClr val="B612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43" name="Google Shape;443;p52"/>
            <p:cNvSpPr/>
            <p:nvPr/>
          </p:nvSpPr>
          <p:spPr>
            <a:xfrm>
              <a:off x="1083125" y="2505548"/>
              <a:ext cx="1834800" cy="143400"/>
            </a:xfrm>
            <a:prstGeom prst="parallelogram">
              <a:avLst>
                <a:gd name="adj" fmla="val 96952"/>
              </a:avLst>
            </a:prstGeom>
            <a:solidFill>
              <a:srgbClr val="840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5"/>
          <p:cNvSpPr txBox="1">
            <a:spLocks noGrp="1"/>
          </p:cNvSpPr>
          <p:nvPr>
            <p:ph type="body" idx="1"/>
          </p:nvPr>
        </p:nvSpPr>
        <p:spPr>
          <a:xfrm>
            <a:off x="582975" y="2919450"/>
            <a:ext cx="4693200" cy="46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a:t>
            </a:r>
            <a:r>
              <a:rPr lang="en" sz="2400" b="1"/>
              <a:t>2018 </a:t>
            </a:r>
            <a:r>
              <a:rPr lang="en"/>
              <a:t>from Forest Fires in California alone</a:t>
            </a:r>
            <a:endParaRPr/>
          </a:p>
          <a:p>
            <a:pPr marL="0" lvl="0" indent="0" algn="l" rtl="0">
              <a:spcBef>
                <a:spcPts val="1600"/>
              </a:spcBef>
              <a:spcAft>
                <a:spcPts val="1600"/>
              </a:spcAft>
              <a:buNone/>
            </a:pPr>
            <a:endParaRPr/>
          </a:p>
        </p:txBody>
      </p:sp>
      <p:sp>
        <p:nvSpPr>
          <p:cNvPr id="170" name="Google Shape;170;p35"/>
          <p:cNvSpPr txBox="1">
            <a:spLocks noGrp="1"/>
          </p:cNvSpPr>
          <p:nvPr>
            <p:ph type="title"/>
          </p:nvPr>
        </p:nvSpPr>
        <p:spPr>
          <a:xfrm>
            <a:off x="460750" y="1304850"/>
            <a:ext cx="4815600" cy="15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rgbClr val="CC4125"/>
                </a:solidFill>
                <a:latin typeface="Arial"/>
                <a:ea typeface="Arial"/>
                <a:cs typeface="Arial"/>
                <a:sym typeface="Arial"/>
              </a:rPr>
              <a:t>&gt;$800 Million Loss </a:t>
            </a:r>
            <a:endParaRPr sz="3600">
              <a:solidFill>
                <a:srgbClr val="CC4125"/>
              </a:solidFill>
              <a:latin typeface="Arial"/>
              <a:ea typeface="Arial"/>
              <a:cs typeface="Arial"/>
              <a:sym typeface="Arial"/>
            </a:endParaRPr>
          </a:p>
          <a:p>
            <a:pPr marL="0" lvl="0" indent="0" algn="l" rtl="0">
              <a:spcBef>
                <a:spcPts val="0"/>
              </a:spcBef>
              <a:spcAft>
                <a:spcPts val="0"/>
              </a:spcAft>
              <a:buNone/>
            </a:pPr>
            <a:r>
              <a:rPr lang="en" sz="3600">
                <a:solidFill>
                  <a:srgbClr val="CC4125"/>
                </a:solidFill>
                <a:latin typeface="Arial"/>
                <a:ea typeface="Arial"/>
                <a:cs typeface="Arial"/>
                <a:sym typeface="Arial"/>
              </a:rPr>
              <a:t>&gt;100 Live loss</a:t>
            </a:r>
            <a:endParaRPr sz="3600">
              <a:solidFill>
                <a:srgbClr val="CC4125"/>
              </a:solidFill>
              <a:latin typeface="Arial"/>
              <a:ea typeface="Arial"/>
              <a:cs typeface="Arial"/>
              <a:sym typeface="Arial"/>
            </a:endParaRPr>
          </a:p>
        </p:txBody>
      </p:sp>
      <p:sp>
        <p:nvSpPr>
          <p:cNvPr id="171" name="Google Shape;171;p35"/>
          <p:cNvSpPr txBox="1"/>
          <p:nvPr/>
        </p:nvSpPr>
        <p:spPr>
          <a:xfrm>
            <a:off x="5113975" y="625025"/>
            <a:ext cx="3955500" cy="3716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Can we mitigate the  losses by predicting it in advance </a:t>
            </a:r>
            <a:endParaRPr sz="180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b="1" i="1">
                <a:solidFill>
                  <a:schemeClr val="dk2"/>
                </a:solidFill>
                <a:latin typeface="Lato"/>
                <a:ea typeface="Lato"/>
                <a:cs typeface="Lato"/>
                <a:sym typeface="Lato"/>
              </a:rPr>
              <a:t>Aim: </a:t>
            </a:r>
            <a:r>
              <a:rPr lang="en" sz="1800">
                <a:solidFill>
                  <a:schemeClr val="dk2"/>
                </a:solidFill>
                <a:latin typeface="Lato"/>
                <a:ea typeface="Lato"/>
                <a:cs typeface="Lato"/>
                <a:sym typeface="Lato"/>
              </a:rPr>
              <a:t>Build an ML model which can </a:t>
            </a:r>
            <a:r>
              <a:rPr lang="en" sz="1800" b="1" i="1">
                <a:solidFill>
                  <a:schemeClr val="dk2"/>
                </a:solidFill>
                <a:latin typeface="Lato"/>
                <a:ea typeface="Lato"/>
                <a:cs typeface="Lato"/>
                <a:sym typeface="Lato"/>
              </a:rPr>
              <a:t>learn the conditions</a:t>
            </a:r>
            <a:r>
              <a:rPr lang="en" sz="1800">
                <a:solidFill>
                  <a:schemeClr val="dk2"/>
                </a:solidFill>
                <a:latin typeface="Lato"/>
                <a:ea typeface="Lato"/>
                <a:cs typeface="Lato"/>
                <a:sym typeface="Lato"/>
              </a:rPr>
              <a:t> that lead to a fire incident</a:t>
            </a:r>
            <a:endParaRPr sz="1800">
              <a:solidFill>
                <a:schemeClr val="dk2"/>
              </a:solidFill>
              <a:latin typeface="Lato"/>
              <a:ea typeface="Lato"/>
              <a:cs typeface="Lato"/>
              <a:sym typeface="Lato"/>
            </a:endParaRPr>
          </a:p>
          <a:p>
            <a:pPr marL="457200" lvl="0" indent="-342900" algn="l" rtl="0">
              <a:lnSpc>
                <a:spcPct val="115000"/>
              </a:lnSpc>
              <a:spcBef>
                <a:spcPts val="0"/>
              </a:spcBef>
              <a:spcAft>
                <a:spcPts val="0"/>
              </a:spcAft>
              <a:buClr>
                <a:schemeClr val="dk2"/>
              </a:buClr>
              <a:buSzPts val="1800"/>
              <a:buFont typeface="Lato"/>
              <a:buChar char="●"/>
            </a:pPr>
            <a:r>
              <a:rPr lang="en" sz="1800" b="1">
                <a:solidFill>
                  <a:schemeClr val="dk2"/>
                </a:solidFill>
                <a:latin typeface="Lato"/>
                <a:ea typeface="Lato"/>
                <a:cs typeface="Lato"/>
                <a:sym typeface="Lato"/>
              </a:rPr>
              <a:t>Conditions:</a:t>
            </a:r>
            <a:endParaRPr sz="1800" b="1">
              <a:solidFill>
                <a:schemeClr val="dk2"/>
              </a:solidFill>
              <a:latin typeface="Lato"/>
              <a:ea typeface="Lato"/>
              <a:cs typeface="Lato"/>
              <a:sym typeface="Lato"/>
            </a:endParaRPr>
          </a:p>
          <a:p>
            <a:pPr marL="914400" lvl="1"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Satellite images (</a:t>
            </a:r>
            <a:r>
              <a:rPr lang="en" sz="1600">
                <a:solidFill>
                  <a:schemeClr val="dk2"/>
                </a:solidFill>
                <a:latin typeface="Lato"/>
                <a:ea typeface="Lato"/>
                <a:cs typeface="Lato"/>
                <a:sym typeface="Lato"/>
              </a:rPr>
              <a:t>RGB &amp; FCC</a:t>
            </a:r>
            <a:r>
              <a:rPr lang="en" sz="1800">
                <a:solidFill>
                  <a:schemeClr val="dk2"/>
                </a:solidFill>
                <a:latin typeface="Lato"/>
                <a:ea typeface="Lato"/>
                <a:cs typeface="Lato"/>
                <a:sym typeface="Lato"/>
              </a:rPr>
              <a:t>)</a:t>
            </a:r>
            <a:endParaRPr sz="1800">
              <a:solidFill>
                <a:schemeClr val="dk2"/>
              </a:solidFill>
              <a:latin typeface="Lato"/>
              <a:ea typeface="Lato"/>
              <a:cs typeface="Lato"/>
              <a:sym typeface="Lato"/>
            </a:endParaRPr>
          </a:p>
          <a:p>
            <a:pPr marL="914400" lvl="1"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Topography</a:t>
            </a:r>
            <a:endParaRPr sz="1800">
              <a:solidFill>
                <a:schemeClr val="dk2"/>
              </a:solidFill>
              <a:latin typeface="Lato"/>
              <a:ea typeface="Lato"/>
              <a:cs typeface="Lato"/>
              <a:sym typeface="Lato"/>
            </a:endParaRPr>
          </a:p>
          <a:p>
            <a:pPr marL="914400" lvl="1"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Weather</a:t>
            </a:r>
            <a:endParaRPr sz="1800">
              <a:solidFill>
                <a:schemeClr val="dk2"/>
              </a:solidFill>
              <a:latin typeface="Lato"/>
              <a:ea typeface="Lato"/>
              <a:cs typeface="Lato"/>
              <a:sym typeface="Lato"/>
            </a:endParaRPr>
          </a:p>
          <a:p>
            <a:pPr marL="914400" lvl="1" indent="-342900" algn="l" rtl="0">
              <a:lnSpc>
                <a:spcPct val="115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Human activity</a:t>
            </a:r>
            <a:endParaRPr sz="1800">
              <a:solidFill>
                <a:schemeClr val="dk2"/>
              </a:solidFill>
              <a:latin typeface="Lato"/>
              <a:ea typeface="Lato"/>
              <a:cs typeface="Lato"/>
              <a:sym typeface="Lato"/>
            </a:endParaRPr>
          </a:p>
        </p:txBody>
      </p:sp>
      <p:sp>
        <p:nvSpPr>
          <p:cNvPr id="172" name="Google Shape;172;p3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53"/>
          <p:cNvPicPr preferRelativeResize="0"/>
          <p:nvPr/>
        </p:nvPicPr>
        <p:blipFill rotWithShape="1">
          <a:blip r:embed="rId3">
            <a:alphaModFix/>
          </a:blip>
          <a:srcRect t="13757" b="13757"/>
          <a:stretch/>
        </p:blipFill>
        <p:spPr>
          <a:xfrm>
            <a:off x="1" y="0"/>
            <a:ext cx="9144000" cy="5143499"/>
          </a:xfrm>
          <a:prstGeom prst="rect">
            <a:avLst/>
          </a:prstGeom>
          <a:noFill/>
          <a:ln>
            <a:noFill/>
          </a:ln>
        </p:spPr>
      </p:pic>
      <p:sp>
        <p:nvSpPr>
          <p:cNvPr id="449" name="Google Shape;449;p53"/>
          <p:cNvSpPr/>
          <p:nvPr/>
        </p:nvSpPr>
        <p:spPr>
          <a:xfrm>
            <a:off x="0" y="2574400"/>
            <a:ext cx="4568400" cy="1714500"/>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3"/>
          <p:cNvSpPr txBox="1">
            <a:spLocks noGrp="1"/>
          </p:cNvSpPr>
          <p:nvPr>
            <p:ph type="title"/>
          </p:nvPr>
        </p:nvSpPr>
        <p:spPr>
          <a:xfrm>
            <a:off x="351600" y="3283325"/>
            <a:ext cx="39975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Weather </a:t>
            </a:r>
            <a:endParaRPr/>
          </a:p>
        </p:txBody>
      </p:sp>
      <p:sp>
        <p:nvSpPr>
          <p:cNvPr id="451" name="Google Shape;451;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452" name="Google Shape;452;p53"/>
          <p:cNvPicPr preferRelativeResize="0"/>
          <p:nvPr/>
        </p:nvPicPr>
        <p:blipFill>
          <a:blip r:embed="rId4">
            <a:alphaModFix/>
          </a:blip>
          <a:stretch>
            <a:fillRect/>
          </a:stretch>
        </p:blipFill>
        <p:spPr>
          <a:xfrm>
            <a:off x="1952750" y="2571750"/>
            <a:ext cx="2615650" cy="2485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4"/>
          <p:cNvSpPr/>
          <p:nvPr/>
        </p:nvSpPr>
        <p:spPr>
          <a:xfrm>
            <a:off x="0" y="2574400"/>
            <a:ext cx="4568400" cy="1714500"/>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4"/>
          <p:cNvSpPr txBox="1">
            <a:spLocks noGrp="1"/>
          </p:cNvSpPr>
          <p:nvPr>
            <p:ph type="title"/>
          </p:nvPr>
        </p:nvSpPr>
        <p:spPr>
          <a:xfrm>
            <a:off x="771000" y="987638"/>
            <a:ext cx="3460500" cy="80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Step1: Selected the nearest weather point</a:t>
            </a:r>
            <a:endParaRPr sz="1800"/>
          </a:p>
        </p:txBody>
      </p:sp>
      <p:sp>
        <p:nvSpPr>
          <p:cNvPr id="459" name="Google Shape;459;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460" name="Google Shape;460;p54"/>
          <p:cNvSpPr txBox="1">
            <a:spLocks noGrp="1"/>
          </p:cNvSpPr>
          <p:nvPr>
            <p:ph type="title"/>
          </p:nvPr>
        </p:nvSpPr>
        <p:spPr>
          <a:xfrm>
            <a:off x="3057300" y="288150"/>
            <a:ext cx="30294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 Data Processing </a:t>
            </a:r>
            <a:endParaRPr/>
          </a:p>
        </p:txBody>
      </p:sp>
      <p:grpSp>
        <p:nvGrpSpPr>
          <p:cNvPr id="461" name="Google Shape;461;p54"/>
          <p:cNvGrpSpPr/>
          <p:nvPr/>
        </p:nvGrpSpPr>
        <p:grpSpPr>
          <a:xfrm>
            <a:off x="771019" y="1673621"/>
            <a:ext cx="3460444" cy="1714601"/>
            <a:chOff x="584168" y="2115507"/>
            <a:chExt cx="3891199" cy="2030075"/>
          </a:xfrm>
        </p:grpSpPr>
        <p:pic>
          <p:nvPicPr>
            <p:cNvPr id="462" name="Google Shape;462;p54"/>
            <p:cNvPicPr preferRelativeResize="0"/>
            <p:nvPr/>
          </p:nvPicPr>
          <p:blipFill>
            <a:blip r:embed="rId3">
              <a:alphaModFix/>
            </a:blip>
            <a:stretch>
              <a:fillRect/>
            </a:stretch>
          </p:blipFill>
          <p:spPr>
            <a:xfrm>
              <a:off x="584168" y="2115507"/>
              <a:ext cx="3891199" cy="2030075"/>
            </a:xfrm>
            <a:prstGeom prst="rect">
              <a:avLst/>
            </a:prstGeom>
            <a:noFill/>
            <a:ln>
              <a:noFill/>
            </a:ln>
          </p:spPr>
        </p:pic>
        <p:cxnSp>
          <p:nvCxnSpPr>
            <p:cNvPr id="463" name="Google Shape;463;p54"/>
            <p:cNvCxnSpPr/>
            <p:nvPr/>
          </p:nvCxnSpPr>
          <p:spPr>
            <a:xfrm>
              <a:off x="1621793" y="2566232"/>
              <a:ext cx="306300" cy="183600"/>
            </a:xfrm>
            <a:prstGeom prst="straightConnector1">
              <a:avLst/>
            </a:prstGeom>
            <a:noFill/>
            <a:ln w="19050" cap="flat" cmpd="sng">
              <a:solidFill>
                <a:srgbClr val="FF0000"/>
              </a:solidFill>
              <a:prstDash val="dash"/>
              <a:round/>
              <a:headEnd type="none" w="med" len="med"/>
              <a:tailEnd type="none" w="med" len="med"/>
            </a:ln>
          </p:spPr>
        </p:cxnSp>
        <p:cxnSp>
          <p:nvCxnSpPr>
            <p:cNvPr id="464" name="Google Shape;464;p54"/>
            <p:cNvCxnSpPr/>
            <p:nvPr/>
          </p:nvCxnSpPr>
          <p:spPr>
            <a:xfrm>
              <a:off x="1591168" y="2550932"/>
              <a:ext cx="2724900" cy="291000"/>
            </a:xfrm>
            <a:prstGeom prst="straightConnector1">
              <a:avLst/>
            </a:prstGeom>
            <a:noFill/>
            <a:ln w="19050" cap="flat" cmpd="sng">
              <a:solidFill>
                <a:srgbClr val="FF0000"/>
              </a:solidFill>
              <a:prstDash val="dash"/>
              <a:round/>
              <a:headEnd type="none" w="med" len="med"/>
              <a:tailEnd type="none" w="med" len="med"/>
            </a:ln>
          </p:spPr>
        </p:cxnSp>
        <p:cxnSp>
          <p:nvCxnSpPr>
            <p:cNvPr id="465" name="Google Shape;465;p54"/>
            <p:cNvCxnSpPr/>
            <p:nvPr/>
          </p:nvCxnSpPr>
          <p:spPr>
            <a:xfrm>
              <a:off x="1621793" y="2581532"/>
              <a:ext cx="367500" cy="719400"/>
            </a:xfrm>
            <a:prstGeom prst="straightConnector1">
              <a:avLst/>
            </a:prstGeom>
            <a:noFill/>
            <a:ln w="19050" cap="flat" cmpd="sng">
              <a:solidFill>
                <a:srgbClr val="FF0000"/>
              </a:solidFill>
              <a:prstDash val="dash"/>
              <a:round/>
              <a:headEnd type="none" w="med" len="med"/>
              <a:tailEnd type="none" w="med" len="med"/>
            </a:ln>
          </p:spPr>
        </p:cxnSp>
      </p:grpSp>
      <p:pic>
        <p:nvPicPr>
          <p:cNvPr id="466" name="Google Shape;466;p54"/>
          <p:cNvPicPr preferRelativeResize="0"/>
          <p:nvPr/>
        </p:nvPicPr>
        <p:blipFill rotWithShape="1">
          <a:blip r:embed="rId4">
            <a:alphaModFix/>
          </a:blip>
          <a:srcRect l="5827" t="-1214" r="-1366" b="10553"/>
          <a:stretch/>
        </p:blipFill>
        <p:spPr>
          <a:xfrm>
            <a:off x="5501261" y="2301025"/>
            <a:ext cx="2872324" cy="1018650"/>
          </a:xfrm>
          <a:prstGeom prst="rect">
            <a:avLst/>
          </a:prstGeom>
          <a:noFill/>
          <a:ln>
            <a:noFill/>
          </a:ln>
        </p:spPr>
      </p:pic>
      <p:pic>
        <p:nvPicPr>
          <p:cNvPr id="467" name="Google Shape;467;p54"/>
          <p:cNvPicPr preferRelativeResize="0"/>
          <p:nvPr/>
        </p:nvPicPr>
        <p:blipFill>
          <a:blip r:embed="rId5">
            <a:alphaModFix/>
          </a:blip>
          <a:stretch>
            <a:fillRect/>
          </a:stretch>
        </p:blipFill>
        <p:spPr>
          <a:xfrm>
            <a:off x="5277234" y="1794650"/>
            <a:ext cx="3210215" cy="1714600"/>
          </a:xfrm>
          <a:prstGeom prst="rect">
            <a:avLst/>
          </a:prstGeom>
          <a:noFill/>
          <a:ln>
            <a:noFill/>
          </a:ln>
        </p:spPr>
      </p:pic>
      <p:sp>
        <p:nvSpPr>
          <p:cNvPr id="468" name="Google Shape;468;p54"/>
          <p:cNvSpPr txBox="1">
            <a:spLocks noGrp="1"/>
          </p:cNvSpPr>
          <p:nvPr>
            <p:ph type="title"/>
          </p:nvPr>
        </p:nvSpPr>
        <p:spPr>
          <a:xfrm>
            <a:off x="5277200" y="1127000"/>
            <a:ext cx="3320400" cy="52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Step2: Chose one station in                                                        </a:t>
            </a:r>
            <a:endParaRPr sz="1800"/>
          </a:p>
          <a:p>
            <a:pPr marL="0" lvl="0" indent="0" algn="l" rtl="0">
              <a:spcBef>
                <a:spcPts val="0"/>
              </a:spcBef>
              <a:spcAft>
                <a:spcPts val="0"/>
              </a:spcAft>
              <a:buNone/>
            </a:pPr>
            <a:r>
              <a:rPr lang="en" sz="1800"/>
              <a:t>       each burned area</a:t>
            </a:r>
            <a:endParaRPr sz="1800"/>
          </a:p>
        </p:txBody>
      </p:sp>
      <p:sp>
        <p:nvSpPr>
          <p:cNvPr id="469" name="Google Shape;469;p54"/>
          <p:cNvSpPr txBox="1">
            <a:spLocks noGrp="1"/>
          </p:cNvSpPr>
          <p:nvPr>
            <p:ph type="title"/>
          </p:nvPr>
        </p:nvSpPr>
        <p:spPr>
          <a:xfrm>
            <a:off x="499950" y="3930700"/>
            <a:ext cx="8097600" cy="1018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Raleway Thin"/>
              <a:buChar char="●"/>
            </a:pPr>
            <a:r>
              <a:rPr lang="en" sz="1400" b="0">
                <a:latin typeface="Raleway Thin"/>
                <a:ea typeface="Raleway Thin"/>
                <a:cs typeface="Raleway Thin"/>
                <a:sym typeface="Raleway Thin"/>
              </a:rPr>
              <a:t>After removing overlapped stations in each burned area, 745595 observations in dataset were reduced to 27020</a:t>
            </a:r>
            <a:endParaRPr sz="1400" b="0">
              <a:latin typeface="Raleway Thin"/>
              <a:ea typeface="Raleway Thin"/>
              <a:cs typeface="Raleway Thin"/>
              <a:sym typeface="Raleway Thin"/>
            </a:endParaRPr>
          </a:p>
          <a:p>
            <a:pPr marL="457200" lvl="0" indent="-317500" algn="l" rtl="0">
              <a:spcBef>
                <a:spcPts val="0"/>
              </a:spcBef>
              <a:spcAft>
                <a:spcPts val="0"/>
              </a:spcAft>
              <a:buSzPts val="1400"/>
              <a:buFont typeface="Raleway Thin"/>
              <a:buChar char="●"/>
            </a:pPr>
            <a:r>
              <a:rPr lang="en" sz="1400" b="0">
                <a:latin typeface="Raleway Thin"/>
                <a:ea typeface="Raleway Thin"/>
                <a:cs typeface="Raleway Thin"/>
                <a:sym typeface="Raleway Thin"/>
              </a:rPr>
              <a:t>133666 obs have  fire and 13653 obs have no fire (58 counties)</a:t>
            </a:r>
            <a:endParaRPr sz="1400" b="0">
              <a:latin typeface="Raleway Thin"/>
              <a:ea typeface="Raleway Thin"/>
              <a:cs typeface="Raleway Thin"/>
              <a:sym typeface="Raleway Thin"/>
            </a:endParaRPr>
          </a:p>
          <a:p>
            <a:pPr marL="457200" lvl="0" indent="-317500" algn="l" rtl="0">
              <a:spcBef>
                <a:spcPts val="0"/>
              </a:spcBef>
              <a:spcAft>
                <a:spcPts val="0"/>
              </a:spcAft>
              <a:buSzPts val="1400"/>
              <a:buFont typeface="Raleway Thin"/>
              <a:buChar char="●"/>
            </a:pPr>
            <a:r>
              <a:rPr lang="en" sz="1400" b="0">
                <a:latin typeface="Raleway Thin"/>
                <a:ea typeface="Raleway Thin"/>
                <a:cs typeface="Raleway Thin"/>
                <a:sym typeface="Raleway Thin"/>
              </a:rPr>
              <a:t>Weather variables like average of wind, precipitation,temperature, evaporation and snow are utilized for analysis.</a:t>
            </a:r>
            <a:endParaRPr sz="1400" b="0">
              <a:latin typeface="Raleway Thin"/>
              <a:ea typeface="Raleway Thin"/>
              <a:cs typeface="Raleway Thin"/>
              <a:sym typeface="Raleway Thi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5"/>
          <p:cNvSpPr/>
          <p:nvPr/>
        </p:nvSpPr>
        <p:spPr>
          <a:xfrm>
            <a:off x="0" y="2574400"/>
            <a:ext cx="4568400" cy="1714500"/>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5"/>
          <p:cNvSpPr txBox="1">
            <a:spLocks noGrp="1"/>
          </p:cNvSpPr>
          <p:nvPr>
            <p:ph type="title"/>
          </p:nvPr>
        </p:nvSpPr>
        <p:spPr>
          <a:xfrm>
            <a:off x="2006075" y="236400"/>
            <a:ext cx="5667900" cy="843000"/>
          </a:xfrm>
          <a:prstGeom prst="rect">
            <a:avLst/>
          </a:prstGeom>
        </p:spPr>
        <p:txBody>
          <a:bodyPr spcFirstLastPara="1" wrap="square" lIns="91425" tIns="91425" rIns="91425" bIns="91425" anchor="ctr" anchorCtr="0">
            <a:noAutofit/>
          </a:bodyPr>
          <a:lstStyle/>
          <a:p>
            <a:pPr marL="457200" lvl="0" indent="-419100" algn="l" rtl="0">
              <a:spcBef>
                <a:spcPts val="0"/>
              </a:spcBef>
              <a:spcAft>
                <a:spcPts val="0"/>
              </a:spcAft>
              <a:buSzPts val="3000"/>
              <a:buAutoNum type="arabicPeriod"/>
            </a:pPr>
            <a:r>
              <a:rPr lang="en"/>
              <a:t>Temperature &amp; Precipitation</a:t>
            </a:r>
            <a:endParaRPr/>
          </a:p>
        </p:txBody>
      </p:sp>
      <p:sp>
        <p:nvSpPr>
          <p:cNvPr id="476" name="Google Shape;476;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477" name="Google Shape;477;p55"/>
          <p:cNvSpPr txBox="1">
            <a:spLocks noGrp="1"/>
          </p:cNvSpPr>
          <p:nvPr>
            <p:ph type="title"/>
          </p:nvPr>
        </p:nvSpPr>
        <p:spPr>
          <a:xfrm>
            <a:off x="110475" y="996950"/>
            <a:ext cx="4680900" cy="558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a:t>Plots between days and tvag or prcp</a:t>
            </a:r>
            <a:endParaRPr sz="1800"/>
          </a:p>
        </p:txBody>
      </p:sp>
      <p:sp>
        <p:nvSpPr>
          <p:cNvPr id="478" name="Google Shape;478;p55"/>
          <p:cNvSpPr txBox="1">
            <a:spLocks noGrp="1"/>
          </p:cNvSpPr>
          <p:nvPr>
            <p:ph type="title"/>
          </p:nvPr>
        </p:nvSpPr>
        <p:spPr>
          <a:xfrm>
            <a:off x="4979875" y="3422425"/>
            <a:ext cx="3863400" cy="14943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a:t>Logistic Regression</a:t>
            </a:r>
            <a:endParaRPr sz="1800"/>
          </a:p>
          <a:p>
            <a:pPr marL="45720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log(p/(1-p))= 1.306+0.12prcp+0.29tavg</a:t>
            </a:r>
            <a:endParaRPr sz="1400"/>
          </a:p>
          <a:p>
            <a:pPr marL="457200" lvl="0" indent="-317500" algn="l" rtl="0">
              <a:spcBef>
                <a:spcPts val="0"/>
              </a:spcBef>
              <a:spcAft>
                <a:spcPts val="0"/>
              </a:spcAft>
              <a:buSzPts val="1400"/>
              <a:buChar char="-"/>
            </a:pPr>
            <a:r>
              <a:rPr lang="en" sz="1400"/>
              <a:t>Possibility of fire will increase 33%  when tavg increase one unit.</a:t>
            </a:r>
            <a:endParaRPr sz="1400"/>
          </a:p>
          <a:p>
            <a:pPr marL="457200" lvl="0" indent="-317500" algn="l" rtl="0">
              <a:spcBef>
                <a:spcPts val="0"/>
              </a:spcBef>
              <a:spcAft>
                <a:spcPts val="0"/>
              </a:spcAft>
              <a:buSzPts val="1400"/>
              <a:buChar char="-"/>
            </a:pPr>
            <a:r>
              <a:rPr lang="en" sz="1400"/>
              <a:t>p-value(prcp&gt;&gt;0.05, tavg=0.01&lt;0.05)</a:t>
            </a:r>
            <a:endParaRPr sz="1400"/>
          </a:p>
          <a:p>
            <a:pPr marL="457200" lvl="0" indent="-317500" algn="l" rtl="0">
              <a:spcBef>
                <a:spcPts val="0"/>
              </a:spcBef>
              <a:spcAft>
                <a:spcPts val="0"/>
              </a:spcAft>
              <a:buSzPts val="1400"/>
              <a:buChar char="-"/>
            </a:pPr>
            <a:r>
              <a:rPr lang="en" sz="1400"/>
              <a:t>RMSE: 0.001 </a:t>
            </a:r>
            <a:endParaRPr sz="1400"/>
          </a:p>
          <a:p>
            <a:pPr marL="914400" lvl="0" indent="0" algn="l" rtl="0">
              <a:spcBef>
                <a:spcPts val="0"/>
              </a:spcBef>
              <a:spcAft>
                <a:spcPts val="0"/>
              </a:spcAft>
              <a:buNone/>
            </a:pPr>
            <a:endParaRPr sz="1800"/>
          </a:p>
        </p:txBody>
      </p:sp>
      <p:sp>
        <p:nvSpPr>
          <p:cNvPr id="479" name="Google Shape;479;p55"/>
          <p:cNvSpPr txBox="1">
            <a:spLocks noGrp="1"/>
          </p:cNvSpPr>
          <p:nvPr>
            <p:ph type="title"/>
          </p:nvPr>
        </p:nvSpPr>
        <p:spPr>
          <a:xfrm>
            <a:off x="4979875" y="996950"/>
            <a:ext cx="3863400" cy="843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a:t>KNN (accuracy: 55%)</a:t>
            </a:r>
            <a:endParaRPr sz="1400"/>
          </a:p>
          <a:p>
            <a:pPr marL="914400" lvl="0" indent="0" algn="l" rtl="0">
              <a:spcBef>
                <a:spcPts val="0"/>
              </a:spcBef>
              <a:spcAft>
                <a:spcPts val="0"/>
              </a:spcAft>
              <a:buNone/>
            </a:pPr>
            <a:endParaRPr sz="1800"/>
          </a:p>
        </p:txBody>
      </p:sp>
      <p:graphicFrame>
        <p:nvGraphicFramePr>
          <p:cNvPr id="480" name="Google Shape;480;p55"/>
          <p:cNvGraphicFramePr/>
          <p:nvPr/>
        </p:nvGraphicFramePr>
        <p:xfrm>
          <a:off x="4890925" y="1898185"/>
          <a:ext cx="4041300" cy="1188630"/>
        </p:xfrm>
        <a:graphic>
          <a:graphicData uri="http://schemas.openxmlformats.org/drawingml/2006/table">
            <a:tbl>
              <a:tblPr>
                <a:noFill/>
                <a:tableStyleId>{F014DF30-87E3-4E1B-8D9B-FDE18C5C85D0}</a:tableStyleId>
              </a:tblPr>
              <a:tblGrid>
                <a:gridCol w="1347100">
                  <a:extLst>
                    <a:ext uri="{9D8B030D-6E8A-4147-A177-3AD203B41FA5}">
                      <a16:colId xmlns:a16="http://schemas.microsoft.com/office/drawing/2014/main" val="20000"/>
                    </a:ext>
                  </a:extLst>
                </a:gridCol>
                <a:gridCol w="1347100">
                  <a:extLst>
                    <a:ext uri="{9D8B030D-6E8A-4147-A177-3AD203B41FA5}">
                      <a16:colId xmlns:a16="http://schemas.microsoft.com/office/drawing/2014/main" val="20001"/>
                    </a:ext>
                  </a:extLst>
                </a:gridCol>
                <a:gridCol w="1347100">
                  <a:extLst>
                    <a:ext uri="{9D8B030D-6E8A-4147-A177-3AD203B41FA5}">
                      <a16:colId xmlns:a16="http://schemas.microsoft.com/office/drawing/2014/main" val="20002"/>
                    </a:ext>
                  </a:extLst>
                </a:gridCol>
              </a:tblGrid>
              <a:tr h="396200">
                <a:tc>
                  <a:txBody>
                    <a:bodyPr/>
                    <a:lstStyle/>
                    <a:p>
                      <a:pPr marL="0" lvl="0" indent="0" algn="l" rtl="0">
                        <a:spcBef>
                          <a:spcPts val="0"/>
                        </a:spcBef>
                        <a:spcAft>
                          <a:spcPts val="0"/>
                        </a:spcAft>
                        <a:buNone/>
                      </a:pP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No fire</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Fire</a:t>
                      </a:r>
                      <a:endParaRPr>
                        <a:latin typeface="Raleway Thin"/>
                        <a:ea typeface="Raleway Thin"/>
                        <a:cs typeface="Raleway Thin"/>
                        <a:sym typeface="Raleway Thin"/>
                      </a:endParaRPr>
                    </a:p>
                  </a:txBody>
                  <a:tcPr marL="91425" marR="91425" marT="91425" marB="91425"/>
                </a:tc>
                <a:extLst>
                  <a:ext uri="{0D108BD9-81ED-4DB2-BD59-A6C34878D82A}">
                    <a16:rowId xmlns:a16="http://schemas.microsoft.com/office/drawing/2014/main" val="10000"/>
                  </a:ext>
                </a:extLst>
              </a:tr>
              <a:tr h="253175">
                <a:tc>
                  <a:txBody>
                    <a:bodyPr/>
                    <a:lstStyle/>
                    <a:p>
                      <a:pPr marL="0" lvl="0" indent="0" algn="l" rtl="0">
                        <a:spcBef>
                          <a:spcPts val="0"/>
                        </a:spcBef>
                        <a:spcAft>
                          <a:spcPts val="0"/>
                        </a:spcAft>
                        <a:buNone/>
                      </a:pPr>
                      <a:r>
                        <a:rPr lang="en">
                          <a:latin typeface="Raleway Thin"/>
                          <a:ea typeface="Raleway Thin"/>
                          <a:cs typeface="Raleway Thin"/>
                          <a:sym typeface="Raleway Thin"/>
                        </a:rPr>
                        <a:t>cluster1</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17</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21</a:t>
                      </a:r>
                      <a:endParaRPr>
                        <a:latin typeface="Raleway Thin"/>
                        <a:ea typeface="Raleway Thin"/>
                        <a:cs typeface="Raleway Thin"/>
                        <a:sym typeface="Raleway Thin"/>
                      </a:endParaRPr>
                    </a:p>
                  </a:txBody>
                  <a:tcPr marL="91425" marR="91425" marT="91425" marB="91425"/>
                </a:tc>
                <a:extLst>
                  <a:ext uri="{0D108BD9-81ED-4DB2-BD59-A6C34878D82A}">
                    <a16:rowId xmlns:a16="http://schemas.microsoft.com/office/drawing/2014/main" val="10001"/>
                  </a:ext>
                </a:extLst>
              </a:tr>
              <a:tr h="253175">
                <a:tc>
                  <a:txBody>
                    <a:bodyPr/>
                    <a:lstStyle/>
                    <a:p>
                      <a:pPr marL="0" lvl="0" indent="0" algn="l" rtl="0">
                        <a:spcBef>
                          <a:spcPts val="0"/>
                        </a:spcBef>
                        <a:spcAft>
                          <a:spcPts val="0"/>
                        </a:spcAft>
                        <a:buNone/>
                      </a:pPr>
                      <a:r>
                        <a:rPr lang="en">
                          <a:latin typeface="Raleway Thin"/>
                          <a:ea typeface="Raleway Thin"/>
                          <a:cs typeface="Raleway Thin"/>
                          <a:sym typeface="Raleway Thin"/>
                        </a:rPr>
                        <a:t>cluster2</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22</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25</a:t>
                      </a:r>
                      <a:endParaRPr>
                        <a:latin typeface="Raleway Thin"/>
                        <a:ea typeface="Raleway Thin"/>
                        <a:cs typeface="Raleway Thin"/>
                        <a:sym typeface="Raleway Thin"/>
                      </a:endParaRPr>
                    </a:p>
                  </a:txBody>
                  <a:tcPr marL="91425" marR="91425" marT="91425" marB="91425"/>
                </a:tc>
                <a:extLst>
                  <a:ext uri="{0D108BD9-81ED-4DB2-BD59-A6C34878D82A}">
                    <a16:rowId xmlns:a16="http://schemas.microsoft.com/office/drawing/2014/main" val="10002"/>
                  </a:ext>
                </a:extLst>
              </a:tr>
            </a:tbl>
          </a:graphicData>
        </a:graphic>
      </p:graphicFrame>
      <p:pic>
        <p:nvPicPr>
          <p:cNvPr id="481" name="Google Shape;481;p55"/>
          <p:cNvPicPr preferRelativeResize="0"/>
          <p:nvPr/>
        </p:nvPicPr>
        <p:blipFill>
          <a:blip r:embed="rId3">
            <a:alphaModFix/>
          </a:blip>
          <a:stretch>
            <a:fillRect/>
          </a:stretch>
        </p:blipFill>
        <p:spPr>
          <a:xfrm>
            <a:off x="403175" y="1532050"/>
            <a:ext cx="3863401" cy="1790100"/>
          </a:xfrm>
          <a:prstGeom prst="rect">
            <a:avLst/>
          </a:prstGeom>
          <a:noFill/>
          <a:ln>
            <a:noFill/>
          </a:ln>
        </p:spPr>
      </p:pic>
      <p:pic>
        <p:nvPicPr>
          <p:cNvPr id="482" name="Google Shape;482;p55"/>
          <p:cNvPicPr preferRelativeResize="0"/>
          <p:nvPr/>
        </p:nvPicPr>
        <p:blipFill>
          <a:blip r:embed="rId4">
            <a:alphaModFix/>
          </a:blip>
          <a:stretch>
            <a:fillRect/>
          </a:stretch>
        </p:blipFill>
        <p:spPr>
          <a:xfrm>
            <a:off x="598025" y="3422425"/>
            <a:ext cx="3500928" cy="163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6"/>
          <p:cNvSpPr/>
          <p:nvPr/>
        </p:nvSpPr>
        <p:spPr>
          <a:xfrm>
            <a:off x="0" y="2574400"/>
            <a:ext cx="4568400" cy="1714500"/>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489" name="Google Shape;489;p56"/>
          <p:cNvSpPr txBox="1">
            <a:spLocks noGrp="1"/>
          </p:cNvSpPr>
          <p:nvPr>
            <p:ph type="title"/>
          </p:nvPr>
        </p:nvSpPr>
        <p:spPr>
          <a:xfrm>
            <a:off x="2227925" y="237025"/>
            <a:ext cx="56679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Temp &amp; Precipitation &amp; Wind</a:t>
            </a:r>
            <a:endParaRPr/>
          </a:p>
        </p:txBody>
      </p:sp>
      <p:sp>
        <p:nvSpPr>
          <p:cNvPr id="490" name="Google Shape;490;p56"/>
          <p:cNvSpPr txBox="1">
            <a:spLocks noGrp="1"/>
          </p:cNvSpPr>
          <p:nvPr>
            <p:ph type="title"/>
          </p:nvPr>
        </p:nvSpPr>
        <p:spPr>
          <a:xfrm>
            <a:off x="328013" y="1080025"/>
            <a:ext cx="4178400" cy="558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a:t>Plots by variables</a:t>
            </a:r>
            <a:endParaRPr sz="1800"/>
          </a:p>
        </p:txBody>
      </p:sp>
      <p:sp>
        <p:nvSpPr>
          <p:cNvPr id="491" name="Google Shape;491;p56"/>
          <p:cNvSpPr txBox="1">
            <a:spLocks noGrp="1"/>
          </p:cNvSpPr>
          <p:nvPr>
            <p:ph type="title"/>
          </p:nvPr>
        </p:nvSpPr>
        <p:spPr>
          <a:xfrm>
            <a:off x="4206900" y="4764720"/>
            <a:ext cx="3863400" cy="558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Raleway Thin"/>
              <a:buChar char="●"/>
            </a:pPr>
            <a:r>
              <a:rPr lang="en" sz="1400" b="0">
                <a:latin typeface="Raleway Thin"/>
                <a:ea typeface="Raleway Thin"/>
                <a:cs typeface="Raleway Thin"/>
                <a:sym typeface="Raleway Thin"/>
              </a:rPr>
              <a:t>1574 obs (fire:541, no fire:1033)</a:t>
            </a:r>
            <a:endParaRPr sz="1400" b="0">
              <a:latin typeface="Raleway Thin"/>
              <a:ea typeface="Raleway Thin"/>
              <a:cs typeface="Raleway Thin"/>
              <a:sym typeface="Raleway Thin"/>
            </a:endParaRPr>
          </a:p>
          <a:p>
            <a:pPr marL="457200" lvl="0" indent="-317500" algn="l" rtl="0">
              <a:spcBef>
                <a:spcPts val="0"/>
              </a:spcBef>
              <a:spcAft>
                <a:spcPts val="0"/>
              </a:spcAft>
              <a:buSzPts val="1400"/>
              <a:buFont typeface="Raleway Thin"/>
              <a:buChar char="●"/>
            </a:pPr>
            <a:r>
              <a:rPr lang="en" sz="1400" b="0">
                <a:latin typeface="Raleway Thin"/>
                <a:ea typeface="Raleway Thin"/>
                <a:cs typeface="Raleway Thin"/>
                <a:sym typeface="Raleway Thin"/>
              </a:rPr>
              <a:t>66  burned areas and 45 no fire areas </a:t>
            </a:r>
            <a:endParaRPr sz="1400" b="0">
              <a:latin typeface="Raleway Thin"/>
              <a:ea typeface="Raleway Thin"/>
              <a:cs typeface="Raleway Thin"/>
              <a:sym typeface="Raleway Thin"/>
            </a:endParaRPr>
          </a:p>
          <a:p>
            <a:pPr marL="914400" lvl="0" indent="0" algn="l" rtl="0">
              <a:spcBef>
                <a:spcPts val="0"/>
              </a:spcBef>
              <a:spcAft>
                <a:spcPts val="0"/>
              </a:spcAft>
              <a:buNone/>
            </a:pPr>
            <a:endParaRPr sz="1400" b="0">
              <a:latin typeface="Raleway Thin"/>
              <a:ea typeface="Raleway Thin"/>
              <a:cs typeface="Raleway Thin"/>
              <a:sym typeface="Raleway Thin"/>
            </a:endParaRPr>
          </a:p>
          <a:p>
            <a:pPr marL="914400" lvl="0" indent="0" algn="l" rtl="0">
              <a:spcBef>
                <a:spcPts val="0"/>
              </a:spcBef>
              <a:spcAft>
                <a:spcPts val="0"/>
              </a:spcAft>
              <a:buNone/>
            </a:pPr>
            <a:endParaRPr sz="1400" b="0">
              <a:latin typeface="Raleway Thin"/>
              <a:ea typeface="Raleway Thin"/>
              <a:cs typeface="Raleway Thin"/>
              <a:sym typeface="Raleway Thin"/>
            </a:endParaRPr>
          </a:p>
        </p:txBody>
      </p:sp>
      <p:graphicFrame>
        <p:nvGraphicFramePr>
          <p:cNvPr id="492" name="Google Shape;492;p56"/>
          <p:cNvGraphicFramePr/>
          <p:nvPr/>
        </p:nvGraphicFramePr>
        <p:xfrm>
          <a:off x="4693450" y="3126375"/>
          <a:ext cx="3376850" cy="1440560"/>
        </p:xfrm>
        <a:graphic>
          <a:graphicData uri="http://schemas.openxmlformats.org/drawingml/2006/table">
            <a:tbl>
              <a:tblPr>
                <a:noFill/>
                <a:tableStyleId>{F014DF30-87E3-4E1B-8D9B-FDE18C5C85D0}</a:tableStyleId>
              </a:tblPr>
              <a:tblGrid>
                <a:gridCol w="488300">
                  <a:extLst>
                    <a:ext uri="{9D8B030D-6E8A-4147-A177-3AD203B41FA5}">
                      <a16:colId xmlns:a16="http://schemas.microsoft.com/office/drawing/2014/main" val="20000"/>
                    </a:ext>
                  </a:extLst>
                </a:gridCol>
                <a:gridCol w="962850">
                  <a:extLst>
                    <a:ext uri="{9D8B030D-6E8A-4147-A177-3AD203B41FA5}">
                      <a16:colId xmlns:a16="http://schemas.microsoft.com/office/drawing/2014/main" val="20001"/>
                    </a:ext>
                  </a:extLst>
                </a:gridCol>
                <a:gridCol w="962850">
                  <a:extLst>
                    <a:ext uri="{9D8B030D-6E8A-4147-A177-3AD203B41FA5}">
                      <a16:colId xmlns:a16="http://schemas.microsoft.com/office/drawing/2014/main" val="20002"/>
                    </a:ext>
                  </a:extLst>
                </a:gridCol>
                <a:gridCol w="962850">
                  <a:extLst>
                    <a:ext uri="{9D8B030D-6E8A-4147-A177-3AD203B41FA5}">
                      <a16:colId xmlns:a16="http://schemas.microsoft.com/office/drawing/2014/main" val="20003"/>
                    </a:ext>
                  </a:extLst>
                </a:gridCol>
              </a:tblGrid>
              <a:tr h="367325">
                <a:tc>
                  <a:txBody>
                    <a:bodyPr/>
                    <a:lstStyle/>
                    <a:p>
                      <a:pPr marL="0" lvl="0" indent="0" algn="l" rtl="0">
                        <a:spcBef>
                          <a:spcPts val="0"/>
                        </a:spcBef>
                        <a:spcAft>
                          <a:spcPts val="0"/>
                        </a:spcAft>
                        <a:buNone/>
                      </a:pPr>
                      <a:r>
                        <a:rPr lang="en">
                          <a:latin typeface="Raleway Thin"/>
                          <a:ea typeface="Raleway Thin"/>
                          <a:cs typeface="Raleway Thin"/>
                          <a:sym typeface="Raleway Thin"/>
                        </a:rPr>
                        <a:t>fire</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tmax</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wavg</a:t>
                      </a:r>
                      <a:endParaRPr>
                        <a:latin typeface="Raleway Thin"/>
                        <a:ea typeface="Raleway Thin"/>
                        <a:cs typeface="Raleway Thin"/>
                        <a:sym typeface="Raleway Thin"/>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latin typeface="Raleway Thin"/>
                          <a:ea typeface="Raleway Thin"/>
                          <a:cs typeface="Raleway Thin"/>
                          <a:sym typeface="Raleway Thin"/>
                        </a:rPr>
                        <a:t>prcpavg</a:t>
                      </a:r>
                      <a:endParaRPr>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2175">
                <a:tc>
                  <a:txBody>
                    <a:bodyPr/>
                    <a:lstStyle/>
                    <a:p>
                      <a:pPr marL="0" lvl="0" indent="0" algn="l" rtl="0">
                        <a:spcBef>
                          <a:spcPts val="0"/>
                        </a:spcBef>
                        <a:spcAft>
                          <a:spcPts val="0"/>
                        </a:spcAft>
                        <a:buNone/>
                      </a:pPr>
                      <a:r>
                        <a:rPr lang="en">
                          <a:latin typeface="Raleway Thin"/>
                          <a:ea typeface="Raleway Thin"/>
                          <a:cs typeface="Raleway Thin"/>
                          <a:sym typeface="Raleway Thin"/>
                        </a:rPr>
                        <a:t>0</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94.89</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8.9</a:t>
                      </a:r>
                      <a:endParaRPr>
                        <a:latin typeface="Raleway Thin"/>
                        <a:ea typeface="Raleway Thin"/>
                        <a:cs typeface="Raleway Thin"/>
                        <a:sym typeface="Raleway Thin"/>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latin typeface="Raleway Thin"/>
                          <a:ea typeface="Raleway Thin"/>
                          <a:cs typeface="Raleway Thin"/>
                          <a:sym typeface="Raleway Thin"/>
                        </a:rPr>
                        <a:t>0.00195</a:t>
                      </a:r>
                      <a:endParaRPr>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2175">
                <a:tc>
                  <a:txBody>
                    <a:bodyPr/>
                    <a:lstStyle/>
                    <a:p>
                      <a:pPr marL="0" lvl="0" indent="0" algn="l" rtl="0">
                        <a:spcBef>
                          <a:spcPts val="0"/>
                        </a:spcBef>
                        <a:spcAft>
                          <a:spcPts val="0"/>
                        </a:spcAft>
                        <a:buNone/>
                      </a:pPr>
                      <a:r>
                        <a:rPr lang="en">
                          <a:latin typeface="Raleway Thin"/>
                          <a:ea typeface="Raleway Thin"/>
                          <a:cs typeface="Raleway Thin"/>
                          <a:sym typeface="Raleway Thin"/>
                        </a:rPr>
                        <a:t>1</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86.22366</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7.05</a:t>
                      </a:r>
                      <a:endParaRPr>
                        <a:latin typeface="Raleway Thin"/>
                        <a:ea typeface="Raleway Thin"/>
                        <a:cs typeface="Raleway Thin"/>
                        <a:sym typeface="Raleway Thin"/>
                      </a:endParaRPr>
                    </a:p>
                  </a:txBody>
                  <a:tcPr marL="91425" marR="91425" marT="91425" marB="9142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latin typeface="Raleway Thin"/>
                          <a:ea typeface="Raleway Thin"/>
                          <a:cs typeface="Raleway Thin"/>
                          <a:sym typeface="Raleway Thin"/>
                        </a:rPr>
                        <a:t>0.0055</a:t>
                      </a:r>
                      <a:endParaRPr>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93" name="Google Shape;493;p56"/>
          <p:cNvPicPr preferRelativeResize="0"/>
          <p:nvPr/>
        </p:nvPicPr>
        <p:blipFill>
          <a:blip r:embed="rId3">
            <a:alphaModFix/>
          </a:blip>
          <a:stretch>
            <a:fillRect/>
          </a:stretch>
        </p:blipFill>
        <p:spPr>
          <a:xfrm>
            <a:off x="4156550" y="1675600"/>
            <a:ext cx="3964075" cy="1249200"/>
          </a:xfrm>
          <a:prstGeom prst="rect">
            <a:avLst/>
          </a:prstGeom>
          <a:noFill/>
          <a:ln>
            <a:noFill/>
          </a:ln>
        </p:spPr>
      </p:pic>
      <p:pic>
        <p:nvPicPr>
          <p:cNvPr id="494" name="Google Shape;494;p56"/>
          <p:cNvPicPr preferRelativeResize="0"/>
          <p:nvPr/>
        </p:nvPicPr>
        <p:blipFill>
          <a:blip r:embed="rId4">
            <a:alphaModFix/>
          </a:blip>
          <a:stretch>
            <a:fillRect/>
          </a:stretch>
        </p:blipFill>
        <p:spPr>
          <a:xfrm>
            <a:off x="525637" y="3186625"/>
            <a:ext cx="2742190" cy="1714500"/>
          </a:xfrm>
          <a:prstGeom prst="rect">
            <a:avLst/>
          </a:prstGeom>
          <a:noFill/>
          <a:ln>
            <a:noFill/>
          </a:ln>
        </p:spPr>
      </p:pic>
      <p:pic>
        <p:nvPicPr>
          <p:cNvPr id="495" name="Google Shape;495;p56"/>
          <p:cNvPicPr preferRelativeResize="0"/>
          <p:nvPr/>
        </p:nvPicPr>
        <p:blipFill>
          <a:blip r:embed="rId5">
            <a:alphaModFix/>
          </a:blip>
          <a:stretch>
            <a:fillRect/>
          </a:stretch>
        </p:blipFill>
        <p:spPr>
          <a:xfrm>
            <a:off x="525625" y="1549275"/>
            <a:ext cx="2871410" cy="1714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7"/>
          <p:cNvSpPr/>
          <p:nvPr/>
        </p:nvSpPr>
        <p:spPr>
          <a:xfrm>
            <a:off x="0" y="2574400"/>
            <a:ext cx="4568400" cy="1714500"/>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502" name="Google Shape;502;p57"/>
          <p:cNvSpPr txBox="1">
            <a:spLocks noGrp="1"/>
          </p:cNvSpPr>
          <p:nvPr>
            <p:ph type="title"/>
          </p:nvPr>
        </p:nvSpPr>
        <p:spPr>
          <a:xfrm>
            <a:off x="589375" y="1340163"/>
            <a:ext cx="1930500" cy="558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a:t>K-means</a:t>
            </a:r>
            <a:endParaRPr sz="1800"/>
          </a:p>
        </p:txBody>
      </p:sp>
      <p:graphicFrame>
        <p:nvGraphicFramePr>
          <p:cNvPr id="503" name="Google Shape;503;p57"/>
          <p:cNvGraphicFramePr/>
          <p:nvPr/>
        </p:nvGraphicFramePr>
        <p:xfrm>
          <a:off x="4046625" y="1530672"/>
          <a:ext cx="2521775" cy="1188630"/>
        </p:xfrm>
        <a:graphic>
          <a:graphicData uri="http://schemas.openxmlformats.org/drawingml/2006/table">
            <a:tbl>
              <a:tblPr>
                <a:noFill/>
                <a:tableStyleId>{F014DF30-87E3-4E1B-8D9B-FDE18C5C85D0}</a:tableStyleId>
              </a:tblPr>
              <a:tblGrid>
                <a:gridCol w="1056800">
                  <a:extLst>
                    <a:ext uri="{9D8B030D-6E8A-4147-A177-3AD203B41FA5}">
                      <a16:colId xmlns:a16="http://schemas.microsoft.com/office/drawing/2014/main" val="20000"/>
                    </a:ext>
                  </a:extLst>
                </a:gridCol>
                <a:gridCol w="882625">
                  <a:extLst>
                    <a:ext uri="{9D8B030D-6E8A-4147-A177-3AD203B41FA5}">
                      <a16:colId xmlns:a16="http://schemas.microsoft.com/office/drawing/2014/main" val="20001"/>
                    </a:ext>
                  </a:extLst>
                </a:gridCol>
                <a:gridCol w="582350">
                  <a:extLst>
                    <a:ext uri="{9D8B030D-6E8A-4147-A177-3AD203B41FA5}">
                      <a16:colId xmlns:a16="http://schemas.microsoft.com/office/drawing/2014/main" val="20002"/>
                    </a:ext>
                  </a:extLst>
                </a:gridCol>
              </a:tblGrid>
              <a:tr h="396200">
                <a:tc>
                  <a:txBody>
                    <a:bodyPr/>
                    <a:lstStyle/>
                    <a:p>
                      <a:pPr marL="0" lvl="0" indent="0" algn="l" rtl="0">
                        <a:spcBef>
                          <a:spcPts val="0"/>
                        </a:spcBef>
                        <a:spcAft>
                          <a:spcPts val="0"/>
                        </a:spcAft>
                        <a:buNone/>
                      </a:pP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No fire</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Fire</a:t>
                      </a:r>
                      <a:endParaRPr>
                        <a:latin typeface="Raleway Thin"/>
                        <a:ea typeface="Raleway Thin"/>
                        <a:cs typeface="Raleway Thin"/>
                        <a:sym typeface="Raleway Thin"/>
                      </a:endParaRPr>
                    </a:p>
                  </a:txBody>
                  <a:tcPr marL="91425" marR="91425" marT="91425" marB="91425"/>
                </a:tc>
                <a:extLst>
                  <a:ext uri="{0D108BD9-81ED-4DB2-BD59-A6C34878D82A}">
                    <a16:rowId xmlns:a16="http://schemas.microsoft.com/office/drawing/2014/main" val="10000"/>
                  </a:ext>
                </a:extLst>
              </a:tr>
              <a:tr h="253175">
                <a:tc>
                  <a:txBody>
                    <a:bodyPr/>
                    <a:lstStyle/>
                    <a:p>
                      <a:pPr marL="0" lvl="0" indent="0" algn="l" rtl="0">
                        <a:spcBef>
                          <a:spcPts val="0"/>
                        </a:spcBef>
                        <a:spcAft>
                          <a:spcPts val="0"/>
                        </a:spcAft>
                        <a:buNone/>
                      </a:pPr>
                      <a:r>
                        <a:rPr lang="en">
                          <a:latin typeface="Raleway Thin"/>
                          <a:ea typeface="Raleway Thin"/>
                          <a:cs typeface="Raleway Thin"/>
                          <a:sym typeface="Raleway Thin"/>
                        </a:rPr>
                        <a:t>cluster1</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671</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217</a:t>
                      </a:r>
                      <a:endParaRPr>
                        <a:latin typeface="Raleway Thin"/>
                        <a:ea typeface="Raleway Thin"/>
                        <a:cs typeface="Raleway Thin"/>
                        <a:sym typeface="Raleway Thin"/>
                      </a:endParaRPr>
                    </a:p>
                  </a:txBody>
                  <a:tcPr marL="91425" marR="91425" marT="91425" marB="91425"/>
                </a:tc>
                <a:extLst>
                  <a:ext uri="{0D108BD9-81ED-4DB2-BD59-A6C34878D82A}">
                    <a16:rowId xmlns:a16="http://schemas.microsoft.com/office/drawing/2014/main" val="10001"/>
                  </a:ext>
                </a:extLst>
              </a:tr>
              <a:tr h="253175">
                <a:tc>
                  <a:txBody>
                    <a:bodyPr/>
                    <a:lstStyle/>
                    <a:p>
                      <a:pPr marL="0" lvl="0" indent="0" algn="l" rtl="0">
                        <a:spcBef>
                          <a:spcPts val="0"/>
                        </a:spcBef>
                        <a:spcAft>
                          <a:spcPts val="0"/>
                        </a:spcAft>
                        <a:buNone/>
                      </a:pPr>
                      <a:r>
                        <a:rPr lang="en">
                          <a:latin typeface="Raleway Thin"/>
                          <a:ea typeface="Raleway Thin"/>
                          <a:cs typeface="Raleway Thin"/>
                          <a:sym typeface="Raleway Thin"/>
                        </a:rPr>
                        <a:t>cluster2</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362</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324</a:t>
                      </a:r>
                      <a:endParaRPr>
                        <a:latin typeface="Raleway Thin"/>
                        <a:ea typeface="Raleway Thin"/>
                        <a:cs typeface="Raleway Thin"/>
                        <a:sym typeface="Raleway Thin"/>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504" name="Google Shape;504;p57"/>
          <p:cNvGraphicFramePr/>
          <p:nvPr/>
        </p:nvGraphicFramePr>
        <p:xfrm>
          <a:off x="3994125" y="3132938"/>
          <a:ext cx="5027025" cy="1741315"/>
        </p:xfrm>
        <a:graphic>
          <a:graphicData uri="http://schemas.openxmlformats.org/drawingml/2006/table">
            <a:tbl>
              <a:tblPr>
                <a:noFill/>
                <a:tableStyleId>{F014DF30-87E3-4E1B-8D9B-FDE18C5C85D0}</a:tableStyleId>
              </a:tblPr>
              <a:tblGrid>
                <a:gridCol w="488300">
                  <a:extLst>
                    <a:ext uri="{9D8B030D-6E8A-4147-A177-3AD203B41FA5}">
                      <a16:colId xmlns:a16="http://schemas.microsoft.com/office/drawing/2014/main" val="20000"/>
                    </a:ext>
                  </a:extLst>
                </a:gridCol>
                <a:gridCol w="1264650">
                  <a:extLst>
                    <a:ext uri="{9D8B030D-6E8A-4147-A177-3AD203B41FA5}">
                      <a16:colId xmlns:a16="http://schemas.microsoft.com/office/drawing/2014/main" val="20001"/>
                    </a:ext>
                  </a:extLst>
                </a:gridCol>
                <a:gridCol w="661050">
                  <a:extLst>
                    <a:ext uri="{9D8B030D-6E8A-4147-A177-3AD203B41FA5}">
                      <a16:colId xmlns:a16="http://schemas.microsoft.com/office/drawing/2014/main" val="20002"/>
                    </a:ext>
                  </a:extLst>
                </a:gridCol>
                <a:gridCol w="962850">
                  <a:extLst>
                    <a:ext uri="{9D8B030D-6E8A-4147-A177-3AD203B41FA5}">
                      <a16:colId xmlns:a16="http://schemas.microsoft.com/office/drawing/2014/main" val="20003"/>
                    </a:ext>
                  </a:extLst>
                </a:gridCol>
                <a:gridCol w="735975">
                  <a:extLst>
                    <a:ext uri="{9D8B030D-6E8A-4147-A177-3AD203B41FA5}">
                      <a16:colId xmlns:a16="http://schemas.microsoft.com/office/drawing/2014/main" val="20004"/>
                    </a:ext>
                  </a:extLst>
                </a:gridCol>
                <a:gridCol w="914200">
                  <a:extLst>
                    <a:ext uri="{9D8B030D-6E8A-4147-A177-3AD203B41FA5}">
                      <a16:colId xmlns:a16="http://schemas.microsoft.com/office/drawing/2014/main" val="20005"/>
                    </a:ext>
                  </a:extLst>
                </a:gridCol>
              </a:tblGrid>
              <a:tr h="367325">
                <a:tc>
                  <a:txBody>
                    <a:bodyPr/>
                    <a:lstStyle/>
                    <a:p>
                      <a:pPr marL="0" lvl="0" indent="0" algn="l" rtl="0">
                        <a:spcBef>
                          <a:spcPts val="0"/>
                        </a:spcBef>
                        <a:spcAft>
                          <a:spcPts val="0"/>
                        </a:spcAft>
                        <a:buNone/>
                      </a:pP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CTYNAME</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TAVG</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TMAX</a:t>
                      </a:r>
                      <a:endParaRPr>
                        <a:latin typeface="Raleway Thin"/>
                        <a:ea typeface="Raleway Thin"/>
                        <a:cs typeface="Raleway Thin"/>
                        <a:sym typeface="Raleway Thi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latin typeface="Raleway Thin"/>
                          <a:ea typeface="Raleway Thin"/>
                          <a:cs typeface="Raleway Thin"/>
                          <a:sym typeface="Raleway Thin"/>
                        </a:rPr>
                        <a:t>WAVG</a:t>
                      </a:r>
                      <a:endParaRPr>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latin typeface="Raleway Thin"/>
                          <a:ea typeface="Raleway Thin"/>
                          <a:cs typeface="Raleway Thin"/>
                          <a:sym typeface="Raleway Thin"/>
                        </a:rPr>
                        <a:t>PRCP</a:t>
                      </a:r>
                      <a:endParaRPr>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2175">
                <a:tc>
                  <a:txBody>
                    <a:bodyPr/>
                    <a:lstStyle/>
                    <a:p>
                      <a:pPr marL="0" lvl="0" indent="0" algn="l" rtl="0">
                        <a:spcBef>
                          <a:spcPts val="0"/>
                        </a:spcBef>
                        <a:spcAft>
                          <a:spcPts val="0"/>
                        </a:spcAft>
                        <a:buNone/>
                      </a:pPr>
                      <a:r>
                        <a:rPr lang="en">
                          <a:latin typeface="Raleway Thin"/>
                          <a:ea typeface="Raleway Thin"/>
                          <a:cs typeface="Raleway Thin"/>
                          <a:sym typeface="Raleway Thin"/>
                        </a:rPr>
                        <a:t>G1</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San Bernardino</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76</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684.</a:t>
                      </a:r>
                      <a:endParaRPr>
                        <a:latin typeface="Raleway Thin"/>
                        <a:ea typeface="Raleway Thin"/>
                        <a:cs typeface="Raleway Thin"/>
                        <a:sym typeface="Raleway Thi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latin typeface="Raleway Thin"/>
                          <a:ea typeface="Raleway Thin"/>
                          <a:cs typeface="Raleway Thin"/>
                          <a:sym typeface="Raleway Thin"/>
                        </a:rPr>
                        <a:t>8,553</a:t>
                      </a:r>
                      <a:endParaRPr>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latin typeface="Raleway Thin"/>
                          <a:ea typeface="Raleway Thin"/>
                          <a:cs typeface="Raleway Thin"/>
                          <a:sym typeface="Raleway Thin"/>
                        </a:rPr>
                        <a:t>0.0001</a:t>
                      </a:r>
                      <a:endParaRPr>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2175">
                <a:tc>
                  <a:txBody>
                    <a:bodyPr/>
                    <a:lstStyle/>
                    <a:p>
                      <a:pPr marL="0" lvl="0" indent="0" algn="l" rtl="0">
                        <a:spcBef>
                          <a:spcPts val="0"/>
                        </a:spcBef>
                        <a:spcAft>
                          <a:spcPts val="0"/>
                        </a:spcAft>
                        <a:buNone/>
                      </a:pPr>
                      <a:r>
                        <a:rPr lang="en">
                          <a:latin typeface="Raleway Thin"/>
                          <a:ea typeface="Raleway Thin"/>
                          <a:cs typeface="Raleway Thin"/>
                          <a:sym typeface="Raleway Thin"/>
                        </a:rPr>
                        <a:t>G2</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Los Angeles</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66.4</a:t>
                      </a:r>
                      <a:endParaRPr>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a:latin typeface="Raleway Thin"/>
                          <a:ea typeface="Raleway Thin"/>
                          <a:cs typeface="Raleway Thin"/>
                          <a:sym typeface="Raleway Thin"/>
                        </a:rPr>
                        <a:t>79.8</a:t>
                      </a:r>
                      <a:endParaRPr>
                        <a:latin typeface="Raleway Thin"/>
                        <a:ea typeface="Raleway Thin"/>
                        <a:cs typeface="Raleway Thin"/>
                        <a:sym typeface="Raleway Thin"/>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a:latin typeface="Raleway Thin"/>
                          <a:ea typeface="Raleway Thin"/>
                          <a:cs typeface="Raleway Thin"/>
                          <a:sym typeface="Raleway Thin"/>
                        </a:rPr>
                        <a:t>7.9</a:t>
                      </a:r>
                      <a:endParaRPr>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latin typeface="Raleway Thin"/>
                          <a:ea typeface="Raleway Thin"/>
                          <a:cs typeface="Raleway Thin"/>
                          <a:sym typeface="Raleway Thin"/>
                        </a:rPr>
                        <a:t>0.007</a:t>
                      </a:r>
                      <a:endParaRPr>
                        <a:latin typeface="Raleway Thin"/>
                        <a:ea typeface="Raleway Thin"/>
                        <a:cs typeface="Raleway Thin"/>
                        <a:sym typeface="Raleway Thi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05" name="Google Shape;505;p57"/>
          <p:cNvSpPr txBox="1">
            <a:spLocks noGrp="1"/>
          </p:cNvSpPr>
          <p:nvPr>
            <p:ph type="title"/>
          </p:nvPr>
        </p:nvSpPr>
        <p:spPr>
          <a:xfrm>
            <a:off x="6706300" y="1699675"/>
            <a:ext cx="1930500" cy="843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Raleway Thin"/>
              <a:buChar char="●"/>
            </a:pPr>
            <a:r>
              <a:rPr lang="en" sz="1400" b="0">
                <a:latin typeface="Raleway Thin"/>
                <a:ea typeface="Raleway Thin"/>
                <a:cs typeface="Raleway Thin"/>
                <a:sym typeface="Raleway Thin"/>
              </a:rPr>
              <a:t>ARI: 0.067</a:t>
            </a:r>
            <a:endParaRPr sz="1400" b="0">
              <a:latin typeface="Raleway Thin"/>
              <a:ea typeface="Raleway Thin"/>
              <a:cs typeface="Raleway Thin"/>
              <a:sym typeface="Raleway Thin"/>
            </a:endParaRPr>
          </a:p>
          <a:p>
            <a:pPr marL="457200" lvl="0" indent="-317500" algn="l" rtl="0">
              <a:spcBef>
                <a:spcPts val="0"/>
              </a:spcBef>
              <a:spcAft>
                <a:spcPts val="0"/>
              </a:spcAft>
              <a:buSzPts val="1400"/>
              <a:buFont typeface="Raleway Thin"/>
              <a:buChar char="●"/>
            </a:pPr>
            <a:r>
              <a:rPr lang="en" sz="1400" b="0">
                <a:latin typeface="Raleway Thin"/>
                <a:ea typeface="Raleway Thin"/>
                <a:cs typeface="Raleway Thin"/>
                <a:sym typeface="Raleway Thin"/>
              </a:rPr>
              <a:t>Accuracy: 63%</a:t>
            </a:r>
            <a:endParaRPr sz="1400" b="0">
              <a:latin typeface="Raleway Thin"/>
              <a:ea typeface="Raleway Thin"/>
              <a:cs typeface="Raleway Thin"/>
              <a:sym typeface="Raleway Thin"/>
            </a:endParaRPr>
          </a:p>
        </p:txBody>
      </p:sp>
      <p:sp>
        <p:nvSpPr>
          <p:cNvPr id="506" name="Google Shape;506;p57"/>
          <p:cNvSpPr txBox="1">
            <a:spLocks noGrp="1"/>
          </p:cNvSpPr>
          <p:nvPr>
            <p:ph type="title"/>
          </p:nvPr>
        </p:nvSpPr>
        <p:spPr>
          <a:xfrm>
            <a:off x="2227925" y="237025"/>
            <a:ext cx="56679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Temp &amp; Precipitation &amp; Wind</a:t>
            </a:r>
            <a:endParaRPr/>
          </a:p>
        </p:txBody>
      </p:sp>
      <p:grpSp>
        <p:nvGrpSpPr>
          <p:cNvPr id="507" name="Google Shape;507;p57"/>
          <p:cNvGrpSpPr/>
          <p:nvPr/>
        </p:nvGrpSpPr>
        <p:grpSpPr>
          <a:xfrm>
            <a:off x="763979" y="1898164"/>
            <a:ext cx="3040449" cy="2495133"/>
            <a:chOff x="3908713" y="1840975"/>
            <a:chExt cx="4829175" cy="3181350"/>
          </a:xfrm>
        </p:grpSpPr>
        <p:pic>
          <p:nvPicPr>
            <p:cNvPr id="508" name="Google Shape;508;p57"/>
            <p:cNvPicPr preferRelativeResize="0"/>
            <p:nvPr/>
          </p:nvPicPr>
          <p:blipFill>
            <a:blip r:embed="rId3">
              <a:alphaModFix/>
            </a:blip>
            <a:stretch>
              <a:fillRect/>
            </a:stretch>
          </p:blipFill>
          <p:spPr>
            <a:xfrm>
              <a:off x="3908713" y="1840975"/>
              <a:ext cx="4829175" cy="3181350"/>
            </a:xfrm>
            <a:prstGeom prst="rect">
              <a:avLst/>
            </a:prstGeom>
            <a:noFill/>
            <a:ln>
              <a:noFill/>
            </a:ln>
          </p:spPr>
        </p:pic>
        <p:pic>
          <p:nvPicPr>
            <p:cNvPr id="509" name="Google Shape;509;p57"/>
            <p:cNvPicPr preferRelativeResize="0"/>
            <p:nvPr/>
          </p:nvPicPr>
          <p:blipFill rotWithShape="1">
            <a:blip r:embed="rId4">
              <a:alphaModFix/>
            </a:blip>
            <a:srcRect l="3916" t="15693" r="31980" b="24087"/>
            <a:stretch/>
          </p:blipFill>
          <p:spPr>
            <a:xfrm>
              <a:off x="4060475" y="2474550"/>
              <a:ext cx="2797525" cy="135589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8"/>
          <p:cNvSpPr/>
          <p:nvPr/>
        </p:nvSpPr>
        <p:spPr>
          <a:xfrm>
            <a:off x="0" y="2574400"/>
            <a:ext cx="4568400" cy="1714500"/>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16" name="Google Shape;516;p58"/>
          <p:cNvSpPr txBox="1">
            <a:spLocks noGrp="1"/>
          </p:cNvSpPr>
          <p:nvPr>
            <p:ph type="title"/>
          </p:nvPr>
        </p:nvSpPr>
        <p:spPr>
          <a:xfrm>
            <a:off x="810350" y="1005663"/>
            <a:ext cx="1930500" cy="558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a:t>KNN (78%)</a:t>
            </a:r>
            <a:endParaRPr sz="1800"/>
          </a:p>
        </p:txBody>
      </p:sp>
      <p:graphicFrame>
        <p:nvGraphicFramePr>
          <p:cNvPr id="517" name="Google Shape;517;p58"/>
          <p:cNvGraphicFramePr/>
          <p:nvPr/>
        </p:nvGraphicFramePr>
        <p:xfrm>
          <a:off x="951438" y="1563672"/>
          <a:ext cx="2298125" cy="1101375"/>
        </p:xfrm>
        <a:graphic>
          <a:graphicData uri="http://schemas.openxmlformats.org/drawingml/2006/table">
            <a:tbl>
              <a:tblPr>
                <a:noFill/>
                <a:tableStyleId>{F014DF30-87E3-4E1B-8D9B-FDE18C5C85D0}</a:tableStyleId>
              </a:tblPr>
              <a:tblGrid>
                <a:gridCol w="963075">
                  <a:extLst>
                    <a:ext uri="{9D8B030D-6E8A-4147-A177-3AD203B41FA5}">
                      <a16:colId xmlns:a16="http://schemas.microsoft.com/office/drawing/2014/main" val="20000"/>
                    </a:ext>
                  </a:extLst>
                </a:gridCol>
                <a:gridCol w="804325">
                  <a:extLst>
                    <a:ext uri="{9D8B030D-6E8A-4147-A177-3AD203B41FA5}">
                      <a16:colId xmlns:a16="http://schemas.microsoft.com/office/drawing/2014/main" val="20001"/>
                    </a:ext>
                  </a:extLst>
                </a:gridCol>
                <a:gridCol w="530725">
                  <a:extLst>
                    <a:ext uri="{9D8B030D-6E8A-4147-A177-3AD203B41FA5}">
                      <a16:colId xmlns:a16="http://schemas.microsoft.com/office/drawing/2014/main" val="20002"/>
                    </a:ext>
                  </a:extLst>
                </a:gridCol>
              </a:tblGrid>
              <a:tr h="367125">
                <a:tc>
                  <a:txBody>
                    <a:bodyPr/>
                    <a:lstStyle/>
                    <a:p>
                      <a:pPr marL="0" lvl="0" indent="0" algn="l" rtl="0">
                        <a:spcBef>
                          <a:spcPts val="0"/>
                        </a:spcBef>
                        <a:spcAft>
                          <a:spcPts val="0"/>
                        </a:spcAft>
                        <a:buNone/>
                      </a:pPr>
                      <a:endParaRPr sz="1100">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sz="1100">
                          <a:latin typeface="Raleway Thin"/>
                          <a:ea typeface="Raleway Thin"/>
                          <a:cs typeface="Raleway Thin"/>
                          <a:sym typeface="Raleway Thin"/>
                        </a:rPr>
                        <a:t>No fire</a:t>
                      </a:r>
                      <a:endParaRPr sz="1100">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sz="1100">
                          <a:latin typeface="Raleway Thin"/>
                          <a:ea typeface="Raleway Thin"/>
                          <a:cs typeface="Raleway Thin"/>
                          <a:sym typeface="Raleway Thin"/>
                        </a:rPr>
                        <a:t>Fire</a:t>
                      </a:r>
                      <a:endParaRPr sz="1100">
                        <a:latin typeface="Raleway Thin"/>
                        <a:ea typeface="Raleway Thin"/>
                        <a:cs typeface="Raleway Thin"/>
                        <a:sym typeface="Raleway Thin"/>
                      </a:endParaRPr>
                    </a:p>
                  </a:txBody>
                  <a:tcPr marL="91425" marR="91425" marT="91425" marB="91425"/>
                </a:tc>
                <a:extLst>
                  <a:ext uri="{0D108BD9-81ED-4DB2-BD59-A6C34878D82A}">
                    <a16:rowId xmlns:a16="http://schemas.microsoft.com/office/drawing/2014/main" val="10000"/>
                  </a:ext>
                </a:extLst>
              </a:tr>
              <a:tr h="367125">
                <a:tc>
                  <a:txBody>
                    <a:bodyPr/>
                    <a:lstStyle/>
                    <a:p>
                      <a:pPr marL="0" lvl="0" indent="0" algn="l" rtl="0">
                        <a:spcBef>
                          <a:spcPts val="0"/>
                        </a:spcBef>
                        <a:spcAft>
                          <a:spcPts val="0"/>
                        </a:spcAft>
                        <a:buNone/>
                      </a:pPr>
                      <a:r>
                        <a:rPr lang="en" sz="1100">
                          <a:latin typeface="Raleway Thin"/>
                          <a:ea typeface="Raleway Thin"/>
                          <a:cs typeface="Raleway Thin"/>
                          <a:sym typeface="Raleway Thin"/>
                        </a:rPr>
                        <a:t>cluster1</a:t>
                      </a:r>
                      <a:endParaRPr sz="1100">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sz="1100">
                          <a:latin typeface="Raleway Thin"/>
                          <a:ea typeface="Raleway Thin"/>
                          <a:cs typeface="Raleway Thin"/>
                          <a:sym typeface="Raleway Thin"/>
                        </a:rPr>
                        <a:t>54</a:t>
                      </a:r>
                      <a:endParaRPr sz="1100">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sz="1100">
                          <a:latin typeface="Raleway Thin"/>
                          <a:ea typeface="Raleway Thin"/>
                          <a:cs typeface="Raleway Thin"/>
                          <a:sym typeface="Raleway Thin"/>
                        </a:rPr>
                        <a:t>7</a:t>
                      </a:r>
                      <a:endParaRPr sz="1100">
                        <a:latin typeface="Raleway Thin"/>
                        <a:ea typeface="Raleway Thin"/>
                        <a:cs typeface="Raleway Thin"/>
                        <a:sym typeface="Raleway Thin"/>
                      </a:endParaRPr>
                    </a:p>
                  </a:txBody>
                  <a:tcPr marL="91425" marR="91425" marT="91425" marB="91425"/>
                </a:tc>
                <a:extLst>
                  <a:ext uri="{0D108BD9-81ED-4DB2-BD59-A6C34878D82A}">
                    <a16:rowId xmlns:a16="http://schemas.microsoft.com/office/drawing/2014/main" val="10001"/>
                  </a:ext>
                </a:extLst>
              </a:tr>
              <a:tr h="367125">
                <a:tc>
                  <a:txBody>
                    <a:bodyPr/>
                    <a:lstStyle/>
                    <a:p>
                      <a:pPr marL="0" lvl="0" indent="0" algn="l" rtl="0">
                        <a:spcBef>
                          <a:spcPts val="0"/>
                        </a:spcBef>
                        <a:spcAft>
                          <a:spcPts val="0"/>
                        </a:spcAft>
                        <a:buNone/>
                      </a:pPr>
                      <a:r>
                        <a:rPr lang="en" sz="1100">
                          <a:latin typeface="Raleway Thin"/>
                          <a:ea typeface="Raleway Thin"/>
                          <a:cs typeface="Raleway Thin"/>
                          <a:sym typeface="Raleway Thin"/>
                        </a:rPr>
                        <a:t>cluster2</a:t>
                      </a:r>
                      <a:endParaRPr sz="1100">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sz="1100">
                          <a:latin typeface="Raleway Thin"/>
                          <a:ea typeface="Raleway Thin"/>
                          <a:cs typeface="Raleway Thin"/>
                          <a:sym typeface="Raleway Thin"/>
                        </a:rPr>
                        <a:t>15</a:t>
                      </a:r>
                      <a:endParaRPr sz="1100">
                        <a:latin typeface="Raleway Thin"/>
                        <a:ea typeface="Raleway Thin"/>
                        <a:cs typeface="Raleway Thin"/>
                        <a:sym typeface="Raleway Thin"/>
                      </a:endParaRPr>
                    </a:p>
                  </a:txBody>
                  <a:tcPr marL="91425" marR="91425" marT="91425" marB="91425"/>
                </a:tc>
                <a:tc>
                  <a:txBody>
                    <a:bodyPr/>
                    <a:lstStyle/>
                    <a:p>
                      <a:pPr marL="0" lvl="0" indent="0" algn="l" rtl="0">
                        <a:spcBef>
                          <a:spcPts val="0"/>
                        </a:spcBef>
                        <a:spcAft>
                          <a:spcPts val="0"/>
                        </a:spcAft>
                        <a:buNone/>
                      </a:pPr>
                      <a:r>
                        <a:rPr lang="en" sz="1100">
                          <a:latin typeface="Raleway Thin"/>
                          <a:ea typeface="Raleway Thin"/>
                          <a:cs typeface="Raleway Thin"/>
                          <a:sym typeface="Raleway Thin"/>
                        </a:rPr>
                        <a:t>24</a:t>
                      </a:r>
                      <a:endParaRPr sz="1100">
                        <a:latin typeface="Raleway Thin"/>
                        <a:ea typeface="Raleway Thin"/>
                        <a:cs typeface="Raleway Thin"/>
                        <a:sym typeface="Raleway Thin"/>
                      </a:endParaRPr>
                    </a:p>
                  </a:txBody>
                  <a:tcPr marL="91425" marR="91425" marT="91425" marB="91425"/>
                </a:tc>
                <a:extLst>
                  <a:ext uri="{0D108BD9-81ED-4DB2-BD59-A6C34878D82A}">
                    <a16:rowId xmlns:a16="http://schemas.microsoft.com/office/drawing/2014/main" val="10002"/>
                  </a:ext>
                </a:extLst>
              </a:tr>
            </a:tbl>
          </a:graphicData>
        </a:graphic>
      </p:graphicFrame>
      <p:sp>
        <p:nvSpPr>
          <p:cNvPr id="518" name="Google Shape;518;p58"/>
          <p:cNvSpPr txBox="1"/>
          <p:nvPr/>
        </p:nvSpPr>
        <p:spPr>
          <a:xfrm>
            <a:off x="810350" y="2871325"/>
            <a:ext cx="3992100" cy="2185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Font typeface="Raleway"/>
              <a:buChar char="●"/>
            </a:pPr>
            <a:r>
              <a:rPr lang="en" sz="1800" b="1">
                <a:solidFill>
                  <a:srgbClr val="212121"/>
                </a:solidFill>
                <a:latin typeface="Raleway"/>
                <a:ea typeface="Raleway"/>
                <a:cs typeface="Raleway"/>
                <a:sym typeface="Raleway"/>
              </a:rPr>
              <a:t>Logistic Regression</a:t>
            </a:r>
            <a:endParaRPr sz="1800" b="1">
              <a:solidFill>
                <a:srgbClr val="212121"/>
              </a:solidFill>
              <a:latin typeface="Raleway"/>
              <a:ea typeface="Raleway"/>
              <a:cs typeface="Raleway"/>
              <a:sym typeface="Raleway"/>
            </a:endParaRPr>
          </a:p>
          <a:p>
            <a:pPr marL="457200" lvl="0" indent="0" algn="l" rtl="0">
              <a:spcBef>
                <a:spcPts val="0"/>
              </a:spcBef>
              <a:spcAft>
                <a:spcPts val="0"/>
              </a:spcAft>
              <a:buNone/>
            </a:pPr>
            <a:endParaRPr b="1">
              <a:solidFill>
                <a:srgbClr val="212121"/>
              </a:solidFill>
              <a:latin typeface="Raleway"/>
              <a:ea typeface="Raleway"/>
              <a:cs typeface="Raleway"/>
              <a:sym typeface="Raleway"/>
            </a:endParaRPr>
          </a:p>
          <a:p>
            <a:pPr marL="457200" lvl="0" indent="-317500" algn="l" rtl="0">
              <a:spcBef>
                <a:spcPts val="0"/>
              </a:spcBef>
              <a:spcAft>
                <a:spcPts val="0"/>
              </a:spcAft>
              <a:buClr>
                <a:schemeClr val="dk2"/>
              </a:buClr>
              <a:buSzPts val="1400"/>
              <a:buFont typeface="Raleway"/>
              <a:buChar char="-"/>
            </a:pPr>
            <a:r>
              <a:rPr lang="en" b="1">
                <a:solidFill>
                  <a:srgbClr val="212121"/>
                </a:solidFill>
                <a:latin typeface="Raleway"/>
                <a:ea typeface="Raleway"/>
                <a:cs typeface="Raleway"/>
                <a:sym typeface="Raleway"/>
              </a:rPr>
              <a:t>l</a:t>
            </a:r>
            <a:r>
              <a:rPr lang="en">
                <a:solidFill>
                  <a:srgbClr val="212121"/>
                </a:solidFill>
                <a:latin typeface="Raleway Thin"/>
                <a:ea typeface="Raleway Thin"/>
                <a:cs typeface="Raleway Thin"/>
                <a:sym typeface="Raleway Thin"/>
              </a:rPr>
              <a:t>og(p/(1-p))= 2.54415 -2.24277wavg-20.25642tprcp-1.277tmax</a:t>
            </a:r>
            <a:endParaRPr>
              <a:solidFill>
                <a:srgbClr val="212121"/>
              </a:solidFill>
              <a:latin typeface="Raleway Thin"/>
              <a:ea typeface="Raleway Thin"/>
              <a:cs typeface="Raleway Thin"/>
              <a:sym typeface="Raleway Thin"/>
            </a:endParaRPr>
          </a:p>
          <a:p>
            <a:pPr marL="457200" lvl="0" indent="-317500" algn="l" rtl="0">
              <a:spcBef>
                <a:spcPts val="0"/>
              </a:spcBef>
              <a:spcAft>
                <a:spcPts val="0"/>
              </a:spcAft>
              <a:buClr>
                <a:schemeClr val="dk2"/>
              </a:buClr>
              <a:buSzPts val="1400"/>
              <a:buFont typeface="Raleway Thin"/>
              <a:buChar char="-"/>
            </a:pPr>
            <a:r>
              <a:rPr lang="en">
                <a:solidFill>
                  <a:srgbClr val="212121"/>
                </a:solidFill>
                <a:latin typeface="Raleway Thin"/>
                <a:ea typeface="Raleway Thin"/>
                <a:cs typeface="Raleway Thin"/>
                <a:sym typeface="Raleway Thin"/>
              </a:rPr>
              <a:t>Possibility of fire will increase 0.98%  when tavg increase one unit.</a:t>
            </a:r>
            <a:endParaRPr>
              <a:solidFill>
                <a:srgbClr val="212121"/>
              </a:solidFill>
              <a:latin typeface="Raleway Thin"/>
              <a:ea typeface="Raleway Thin"/>
              <a:cs typeface="Raleway Thin"/>
              <a:sym typeface="Raleway Thin"/>
            </a:endParaRPr>
          </a:p>
          <a:p>
            <a:pPr marL="457200" lvl="0" indent="-317500" algn="l" rtl="0">
              <a:spcBef>
                <a:spcPts val="0"/>
              </a:spcBef>
              <a:spcAft>
                <a:spcPts val="0"/>
              </a:spcAft>
              <a:buClr>
                <a:schemeClr val="dk2"/>
              </a:buClr>
              <a:buSzPts val="1400"/>
              <a:buFont typeface="Raleway Thin"/>
              <a:buChar char="-"/>
            </a:pPr>
            <a:r>
              <a:rPr lang="en">
                <a:solidFill>
                  <a:srgbClr val="212121"/>
                </a:solidFill>
                <a:latin typeface="Raleway Thin"/>
                <a:ea typeface="Raleway Thin"/>
                <a:cs typeface="Raleway Thin"/>
                <a:sym typeface="Raleway Thin"/>
              </a:rPr>
              <a:t>p-value(prcp=0.642&gt;&gt;05, tmax=0.00&lt;0.05, wagv&lt;&lt;0.05)</a:t>
            </a:r>
            <a:endParaRPr>
              <a:solidFill>
                <a:srgbClr val="212121"/>
              </a:solidFill>
              <a:latin typeface="Raleway Thin"/>
              <a:ea typeface="Raleway Thin"/>
              <a:cs typeface="Raleway Thin"/>
              <a:sym typeface="Raleway Thin"/>
            </a:endParaRPr>
          </a:p>
          <a:p>
            <a:pPr marL="457200" lvl="0" indent="-317500" algn="l" rtl="0">
              <a:spcBef>
                <a:spcPts val="0"/>
              </a:spcBef>
              <a:spcAft>
                <a:spcPts val="0"/>
              </a:spcAft>
              <a:buClr>
                <a:schemeClr val="dk2"/>
              </a:buClr>
              <a:buSzPts val="1400"/>
              <a:buFont typeface="Raleway Thin"/>
              <a:buChar char="-"/>
            </a:pPr>
            <a:r>
              <a:rPr lang="en">
                <a:solidFill>
                  <a:srgbClr val="212121"/>
                </a:solidFill>
                <a:latin typeface="Raleway Thin"/>
                <a:ea typeface="Raleway Thin"/>
                <a:cs typeface="Raleway Thin"/>
                <a:sym typeface="Raleway Thin"/>
              </a:rPr>
              <a:t>RMSE: 0.04 </a:t>
            </a:r>
            <a:endParaRPr>
              <a:solidFill>
                <a:srgbClr val="212121"/>
              </a:solidFill>
              <a:latin typeface="Raleway Thin"/>
              <a:ea typeface="Raleway Thin"/>
              <a:cs typeface="Raleway Thin"/>
              <a:sym typeface="Raleway Thin"/>
            </a:endParaRPr>
          </a:p>
          <a:p>
            <a:pPr marL="914400" lvl="0" indent="0" algn="l" rtl="0">
              <a:spcBef>
                <a:spcPts val="0"/>
              </a:spcBef>
              <a:spcAft>
                <a:spcPts val="0"/>
              </a:spcAft>
              <a:buNone/>
            </a:pPr>
            <a:endParaRPr sz="1800" b="1">
              <a:solidFill>
                <a:srgbClr val="212121"/>
              </a:solidFill>
              <a:latin typeface="Raleway"/>
              <a:ea typeface="Raleway"/>
              <a:cs typeface="Raleway"/>
              <a:sym typeface="Raleway"/>
            </a:endParaRPr>
          </a:p>
        </p:txBody>
      </p:sp>
      <p:sp>
        <p:nvSpPr>
          <p:cNvPr id="519" name="Google Shape;519;p58"/>
          <p:cNvSpPr txBox="1">
            <a:spLocks noGrp="1"/>
          </p:cNvSpPr>
          <p:nvPr>
            <p:ph type="title"/>
          </p:nvPr>
        </p:nvSpPr>
        <p:spPr>
          <a:xfrm>
            <a:off x="4568400" y="937750"/>
            <a:ext cx="4222800" cy="5580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sz="1800"/>
              <a:t>Correlation between variables</a:t>
            </a:r>
            <a:endParaRPr sz="1800"/>
          </a:p>
        </p:txBody>
      </p:sp>
      <p:sp>
        <p:nvSpPr>
          <p:cNvPr id="520" name="Google Shape;520;p58"/>
          <p:cNvSpPr txBox="1">
            <a:spLocks noGrp="1"/>
          </p:cNvSpPr>
          <p:nvPr>
            <p:ph type="title"/>
          </p:nvPr>
        </p:nvSpPr>
        <p:spPr>
          <a:xfrm>
            <a:off x="2227925" y="237025"/>
            <a:ext cx="5667900" cy="8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Temp &amp; Precipitation &amp; Wind</a:t>
            </a:r>
            <a:endParaRPr/>
          </a:p>
        </p:txBody>
      </p:sp>
      <p:pic>
        <p:nvPicPr>
          <p:cNvPr id="521" name="Google Shape;521;p58"/>
          <p:cNvPicPr preferRelativeResize="0"/>
          <p:nvPr/>
        </p:nvPicPr>
        <p:blipFill>
          <a:blip r:embed="rId3">
            <a:alphaModFix/>
          </a:blip>
          <a:stretch>
            <a:fillRect/>
          </a:stretch>
        </p:blipFill>
        <p:spPr>
          <a:xfrm>
            <a:off x="4568400" y="1495762"/>
            <a:ext cx="4222800" cy="1946450"/>
          </a:xfrm>
          <a:prstGeom prst="rect">
            <a:avLst/>
          </a:prstGeom>
          <a:noFill/>
          <a:ln>
            <a:noFill/>
          </a:ln>
        </p:spPr>
      </p:pic>
      <p:pic>
        <p:nvPicPr>
          <p:cNvPr id="522" name="Google Shape;522;p58"/>
          <p:cNvPicPr preferRelativeResize="0"/>
          <p:nvPr/>
        </p:nvPicPr>
        <p:blipFill>
          <a:blip r:embed="rId4">
            <a:alphaModFix/>
          </a:blip>
          <a:stretch>
            <a:fillRect/>
          </a:stretch>
        </p:blipFill>
        <p:spPr>
          <a:xfrm>
            <a:off x="4706650" y="3442200"/>
            <a:ext cx="2579975" cy="147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59"/>
          <p:cNvPicPr preferRelativeResize="0"/>
          <p:nvPr/>
        </p:nvPicPr>
        <p:blipFill rotWithShape="1">
          <a:blip r:embed="rId3">
            <a:alphaModFix/>
          </a:blip>
          <a:srcRect l="12338" r="12338"/>
          <a:stretch/>
        </p:blipFill>
        <p:spPr>
          <a:xfrm>
            <a:off x="1" y="0"/>
            <a:ext cx="9144002" cy="5143497"/>
          </a:xfrm>
          <a:prstGeom prst="rect">
            <a:avLst/>
          </a:prstGeom>
          <a:noFill/>
          <a:ln>
            <a:noFill/>
          </a:ln>
        </p:spPr>
      </p:pic>
      <p:sp>
        <p:nvSpPr>
          <p:cNvPr id="528" name="Google Shape;528;p59"/>
          <p:cNvSpPr/>
          <p:nvPr/>
        </p:nvSpPr>
        <p:spPr>
          <a:xfrm>
            <a:off x="0" y="2574400"/>
            <a:ext cx="4568400" cy="1714500"/>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9"/>
          <p:cNvSpPr txBox="1">
            <a:spLocks noGrp="1"/>
          </p:cNvSpPr>
          <p:nvPr>
            <p:ph type="title"/>
          </p:nvPr>
        </p:nvSpPr>
        <p:spPr>
          <a:xfrm>
            <a:off x="351600" y="2736850"/>
            <a:ext cx="3997500" cy="13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Terrain</a:t>
            </a:r>
            <a:endParaRPr/>
          </a:p>
        </p:txBody>
      </p:sp>
      <p:sp>
        <p:nvSpPr>
          <p:cNvPr id="530" name="Google Shape;530;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0"/>
          <p:cNvSpPr txBox="1">
            <a:spLocks noGrp="1"/>
          </p:cNvSpPr>
          <p:nvPr>
            <p:ph type="title"/>
          </p:nvPr>
        </p:nvSpPr>
        <p:spPr>
          <a:xfrm>
            <a:off x="0" y="198650"/>
            <a:ext cx="8520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990000"/>
                </a:solidFill>
              </a:rPr>
              <a:t>Terrain Data Preparation:</a:t>
            </a:r>
            <a:endParaRPr sz="2400">
              <a:solidFill>
                <a:srgbClr val="990000"/>
              </a:solidFill>
            </a:endParaRPr>
          </a:p>
        </p:txBody>
      </p:sp>
      <p:sp>
        <p:nvSpPr>
          <p:cNvPr id="536" name="Google Shape;536;p60"/>
          <p:cNvSpPr txBox="1"/>
          <p:nvPr/>
        </p:nvSpPr>
        <p:spPr>
          <a:xfrm>
            <a:off x="161125" y="1547550"/>
            <a:ext cx="4410900" cy="25764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r>
              <a:rPr lang="en" b="1">
                <a:solidFill>
                  <a:srgbClr val="980000"/>
                </a:solidFill>
              </a:rPr>
              <a:t>Digital Elevation Models(DEM)</a:t>
            </a:r>
            <a:r>
              <a:rPr lang="en" b="1">
                <a:solidFill>
                  <a:schemeClr val="dk2"/>
                </a:solidFill>
              </a:rPr>
              <a:t> </a:t>
            </a:r>
            <a:endParaRPr b="1">
              <a:solidFill>
                <a:schemeClr val="dk2"/>
              </a:solidFill>
            </a:endParaRPr>
          </a:p>
          <a:p>
            <a:pPr marL="457200" lvl="0" indent="0" algn="l" rtl="0">
              <a:lnSpc>
                <a:spcPct val="115000"/>
              </a:lnSpc>
              <a:spcBef>
                <a:spcPts val="0"/>
              </a:spcBef>
              <a:spcAft>
                <a:spcPts val="0"/>
              </a:spcAft>
              <a:buNone/>
            </a:pPr>
            <a:endParaRPr b="1">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It is a </a:t>
            </a:r>
            <a:r>
              <a:rPr lang="en">
                <a:solidFill>
                  <a:srgbClr val="980000"/>
                </a:solidFill>
              </a:rPr>
              <a:t>raster representing the elevation of the ground and objects</a:t>
            </a:r>
            <a:r>
              <a:rPr lang="en">
                <a:solidFill>
                  <a:schemeClr val="dk2"/>
                </a:solidFill>
              </a:rPr>
              <a:t>, such as buildings and trees, with pixel values in the images.</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Taken from USGS earth explorer site</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We obtained 2 DEMs which when merged together cover the entire area of California</a:t>
            </a:r>
            <a:endParaRPr>
              <a:solidFill>
                <a:schemeClr val="dk2"/>
              </a:solidFill>
            </a:endParaRPr>
          </a:p>
          <a:p>
            <a:pPr marL="0" lvl="0" indent="0" algn="l" rtl="0">
              <a:lnSpc>
                <a:spcPct val="115000"/>
              </a:lnSpc>
              <a:spcBef>
                <a:spcPts val="0"/>
              </a:spcBef>
              <a:spcAft>
                <a:spcPts val="0"/>
              </a:spcAft>
              <a:buNone/>
            </a:pPr>
            <a:endParaRPr b="1"/>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p:txBody>
      </p:sp>
      <p:pic>
        <p:nvPicPr>
          <p:cNvPr id="537" name="Google Shape;537;p60"/>
          <p:cNvPicPr preferRelativeResize="0"/>
          <p:nvPr/>
        </p:nvPicPr>
        <p:blipFill>
          <a:blip r:embed="rId3">
            <a:alphaModFix/>
          </a:blip>
          <a:stretch>
            <a:fillRect/>
          </a:stretch>
        </p:blipFill>
        <p:spPr>
          <a:xfrm>
            <a:off x="4511400" y="961500"/>
            <a:ext cx="4410900" cy="3636675"/>
          </a:xfrm>
          <a:prstGeom prst="rect">
            <a:avLst/>
          </a:prstGeom>
          <a:noFill/>
          <a:ln>
            <a:noFill/>
          </a:ln>
          <a:effectLst>
            <a:outerShdw blurRad="57150" dist="114300" dir="5400000" algn="bl" rotWithShape="0">
              <a:srgbClr val="000000">
                <a:alpha val="50000"/>
              </a:srgbClr>
            </a:outerShdw>
          </a:effectLst>
        </p:spPr>
      </p:pic>
      <p:sp>
        <p:nvSpPr>
          <p:cNvPr id="538" name="Google Shape;538;p6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1"/>
          <p:cNvSpPr txBox="1">
            <a:spLocks noGrp="1"/>
          </p:cNvSpPr>
          <p:nvPr>
            <p:ph type="title"/>
          </p:nvPr>
        </p:nvSpPr>
        <p:spPr>
          <a:xfrm>
            <a:off x="161125" y="198800"/>
            <a:ext cx="8883600" cy="76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990000"/>
                </a:solidFill>
              </a:rPr>
              <a:t>Terrain Data Preparation:</a:t>
            </a:r>
            <a:endParaRPr sz="2400">
              <a:solidFill>
                <a:srgbClr val="990000"/>
              </a:solidFill>
            </a:endParaRPr>
          </a:p>
          <a:p>
            <a:pPr marL="0" lvl="0" indent="0" algn="ctr" rtl="0">
              <a:spcBef>
                <a:spcPts val="0"/>
              </a:spcBef>
              <a:spcAft>
                <a:spcPts val="0"/>
              </a:spcAft>
              <a:buNone/>
            </a:pPr>
            <a:r>
              <a:rPr lang="en" sz="1200">
                <a:solidFill>
                  <a:srgbClr val="990000"/>
                </a:solidFill>
              </a:rPr>
              <a:t>Processing the raw DEM to obtain the information about significant parameters</a:t>
            </a:r>
            <a:endParaRPr sz="1200">
              <a:solidFill>
                <a:srgbClr val="990000"/>
              </a:solidFill>
            </a:endParaRPr>
          </a:p>
        </p:txBody>
      </p:sp>
      <p:sp>
        <p:nvSpPr>
          <p:cNvPr id="544" name="Google Shape;544;p61"/>
          <p:cNvSpPr txBox="1"/>
          <p:nvPr/>
        </p:nvSpPr>
        <p:spPr>
          <a:xfrm>
            <a:off x="161125" y="1175300"/>
            <a:ext cx="4313100" cy="410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980000"/>
                </a:solidFill>
              </a:rPr>
              <a:t>SLOPE:</a:t>
            </a:r>
            <a:endParaRPr b="1">
              <a:solidFill>
                <a:srgbClr val="980000"/>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Slope is the steepness or the degree of incline of a surface</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Slope cannot be computed from the lidar points directly; one must first create either a raster or TIN surface</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Slope for a particular location is computed as the maximum rate of change of elevation between that location and its surroundings</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Slope can be expressed either in degrees or as a percentage</a:t>
            </a:r>
            <a:endParaRPr b="1">
              <a:solidFill>
                <a:srgbClr val="980000"/>
              </a:solidFill>
            </a:endParaRPr>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b="1"/>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p:txBody>
      </p:sp>
      <p:pic>
        <p:nvPicPr>
          <p:cNvPr id="545" name="Google Shape;545;p61"/>
          <p:cNvPicPr preferRelativeResize="0"/>
          <p:nvPr/>
        </p:nvPicPr>
        <p:blipFill>
          <a:blip r:embed="rId3">
            <a:alphaModFix/>
          </a:blip>
          <a:stretch>
            <a:fillRect/>
          </a:stretch>
        </p:blipFill>
        <p:spPr>
          <a:xfrm>
            <a:off x="4572000" y="1325775"/>
            <a:ext cx="4570500" cy="3185250"/>
          </a:xfrm>
          <a:prstGeom prst="rect">
            <a:avLst/>
          </a:prstGeom>
          <a:noFill/>
          <a:ln>
            <a:noFill/>
          </a:ln>
          <a:effectLst>
            <a:outerShdw blurRad="57150" dist="114300" dir="5400000" algn="bl" rotWithShape="0">
              <a:srgbClr val="000000">
                <a:alpha val="50000"/>
              </a:srgbClr>
            </a:outerShdw>
          </a:effectLst>
        </p:spPr>
      </p:pic>
      <p:pic>
        <p:nvPicPr>
          <p:cNvPr id="546" name="Google Shape;546;p61"/>
          <p:cNvPicPr preferRelativeResize="0"/>
          <p:nvPr/>
        </p:nvPicPr>
        <p:blipFill>
          <a:blip r:embed="rId4">
            <a:alphaModFix/>
          </a:blip>
          <a:stretch>
            <a:fillRect/>
          </a:stretch>
        </p:blipFill>
        <p:spPr>
          <a:xfrm>
            <a:off x="4572000" y="1325775"/>
            <a:ext cx="1420075" cy="1753750"/>
          </a:xfrm>
          <a:prstGeom prst="rect">
            <a:avLst/>
          </a:prstGeom>
          <a:noFill/>
          <a:ln>
            <a:noFill/>
          </a:ln>
        </p:spPr>
      </p:pic>
      <p:sp>
        <p:nvSpPr>
          <p:cNvPr id="547" name="Google Shape;547;p6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2"/>
          <p:cNvSpPr txBox="1">
            <a:spLocks noGrp="1"/>
          </p:cNvSpPr>
          <p:nvPr>
            <p:ph type="title"/>
          </p:nvPr>
        </p:nvSpPr>
        <p:spPr>
          <a:xfrm>
            <a:off x="161125" y="198800"/>
            <a:ext cx="8883600" cy="80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990000"/>
                </a:solidFill>
              </a:rPr>
              <a:t>Terrain Data Preparation:</a:t>
            </a:r>
            <a:endParaRPr sz="2400">
              <a:solidFill>
                <a:srgbClr val="990000"/>
              </a:solidFill>
            </a:endParaRPr>
          </a:p>
          <a:p>
            <a:pPr marL="0" lvl="0" indent="0" algn="ctr" rtl="0">
              <a:spcBef>
                <a:spcPts val="0"/>
              </a:spcBef>
              <a:spcAft>
                <a:spcPts val="0"/>
              </a:spcAft>
              <a:buNone/>
            </a:pPr>
            <a:r>
              <a:rPr lang="en" sz="1200">
                <a:solidFill>
                  <a:srgbClr val="990000"/>
                </a:solidFill>
              </a:rPr>
              <a:t>Processing the raw DEM to obtain the information about significant parameters</a:t>
            </a:r>
            <a:endParaRPr sz="1200">
              <a:solidFill>
                <a:srgbClr val="990000"/>
              </a:solidFill>
            </a:endParaRPr>
          </a:p>
        </p:txBody>
      </p:sp>
      <p:sp>
        <p:nvSpPr>
          <p:cNvPr id="553" name="Google Shape;553;p62"/>
          <p:cNvSpPr txBox="1"/>
          <p:nvPr/>
        </p:nvSpPr>
        <p:spPr>
          <a:xfrm>
            <a:off x="161125" y="1243825"/>
            <a:ext cx="4313100" cy="410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980000"/>
                </a:solidFill>
              </a:rPr>
              <a:t>ASPECT:</a:t>
            </a:r>
            <a:endParaRPr b="1">
              <a:solidFill>
                <a:srgbClr val="980000"/>
              </a:solidFill>
            </a:endParaRPr>
          </a:p>
          <a:p>
            <a:pPr marL="0" lvl="0" indent="0" algn="l" rtl="0">
              <a:lnSpc>
                <a:spcPct val="115000"/>
              </a:lnSpc>
              <a:spcBef>
                <a:spcPts val="0"/>
              </a:spcBef>
              <a:spcAft>
                <a:spcPts val="0"/>
              </a:spcAft>
              <a:buNone/>
            </a:pPr>
            <a:endParaRPr b="1">
              <a:solidFill>
                <a:srgbClr val="980000"/>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Aspect is the orientation of slope, measured clockwise in degrees from 0 to 360, where :</a:t>
            </a:r>
            <a:endParaRPr>
              <a:solidFill>
                <a:schemeClr val="dk2"/>
              </a:solidFill>
            </a:endParaRPr>
          </a:p>
          <a:p>
            <a:pPr marL="0" lvl="0" indent="0" algn="l" rtl="0">
              <a:lnSpc>
                <a:spcPct val="115000"/>
              </a:lnSpc>
              <a:spcBef>
                <a:spcPts val="0"/>
              </a:spcBef>
              <a:spcAft>
                <a:spcPts val="0"/>
              </a:spcAft>
              <a:buNone/>
            </a:pPr>
            <a:endParaRPr>
              <a:solidFill>
                <a:schemeClr val="dk2"/>
              </a:solidFill>
            </a:endParaRPr>
          </a:p>
          <a:p>
            <a:pPr marL="457200" lvl="0" indent="-317500" algn="l" rtl="0">
              <a:lnSpc>
                <a:spcPct val="115000"/>
              </a:lnSpc>
              <a:spcBef>
                <a:spcPts val="0"/>
              </a:spcBef>
              <a:spcAft>
                <a:spcPts val="0"/>
              </a:spcAft>
              <a:buClr>
                <a:schemeClr val="dk2"/>
              </a:buClr>
              <a:buSzPts val="1400"/>
              <a:buAutoNum type="arabicPeriod"/>
            </a:pPr>
            <a:r>
              <a:rPr lang="en">
                <a:solidFill>
                  <a:schemeClr val="dk2"/>
                </a:solidFill>
              </a:rPr>
              <a:t>0 is north-facing</a:t>
            </a:r>
            <a:endParaRPr>
              <a:solidFill>
                <a:schemeClr val="dk2"/>
              </a:solidFill>
            </a:endParaRPr>
          </a:p>
          <a:p>
            <a:pPr marL="457200" lvl="0" indent="-317500" algn="l" rtl="0">
              <a:lnSpc>
                <a:spcPct val="115000"/>
              </a:lnSpc>
              <a:spcBef>
                <a:spcPts val="0"/>
              </a:spcBef>
              <a:spcAft>
                <a:spcPts val="0"/>
              </a:spcAft>
              <a:buClr>
                <a:schemeClr val="dk2"/>
              </a:buClr>
              <a:buSzPts val="1400"/>
              <a:buAutoNum type="arabicPeriod"/>
            </a:pPr>
            <a:r>
              <a:rPr lang="en">
                <a:solidFill>
                  <a:schemeClr val="dk2"/>
                </a:solidFill>
              </a:rPr>
              <a:t>90 is east-facing</a:t>
            </a:r>
            <a:endParaRPr>
              <a:solidFill>
                <a:schemeClr val="dk2"/>
              </a:solidFill>
            </a:endParaRPr>
          </a:p>
          <a:p>
            <a:pPr marL="457200" lvl="0" indent="-317500" algn="l" rtl="0">
              <a:lnSpc>
                <a:spcPct val="115000"/>
              </a:lnSpc>
              <a:spcBef>
                <a:spcPts val="0"/>
              </a:spcBef>
              <a:spcAft>
                <a:spcPts val="0"/>
              </a:spcAft>
              <a:buClr>
                <a:schemeClr val="dk2"/>
              </a:buClr>
              <a:buSzPts val="1400"/>
              <a:buAutoNum type="arabicPeriod"/>
            </a:pPr>
            <a:r>
              <a:rPr lang="en">
                <a:solidFill>
                  <a:schemeClr val="dk2"/>
                </a:solidFill>
              </a:rPr>
              <a:t>180 is south-facing</a:t>
            </a:r>
            <a:endParaRPr>
              <a:solidFill>
                <a:schemeClr val="dk2"/>
              </a:solidFill>
            </a:endParaRPr>
          </a:p>
          <a:p>
            <a:pPr marL="457200" lvl="0" indent="-317500" algn="l" rtl="0">
              <a:lnSpc>
                <a:spcPct val="115000"/>
              </a:lnSpc>
              <a:spcBef>
                <a:spcPts val="0"/>
              </a:spcBef>
              <a:spcAft>
                <a:spcPts val="0"/>
              </a:spcAft>
              <a:buClr>
                <a:schemeClr val="dk2"/>
              </a:buClr>
              <a:buSzPts val="1400"/>
              <a:buAutoNum type="arabicPeriod"/>
            </a:pPr>
            <a:r>
              <a:rPr lang="en">
                <a:solidFill>
                  <a:schemeClr val="dk2"/>
                </a:solidFill>
              </a:rPr>
              <a:t>270 is west-facing</a:t>
            </a:r>
            <a:endParaRPr>
              <a:solidFill>
                <a:schemeClr val="dk2"/>
              </a:solidFill>
            </a:endParaRPr>
          </a:p>
          <a:p>
            <a:pPr marL="0" lvl="0" indent="0" algn="l" rtl="0">
              <a:lnSpc>
                <a:spcPct val="115000"/>
              </a:lnSpc>
              <a:spcBef>
                <a:spcPts val="0"/>
              </a:spcBef>
              <a:spcAft>
                <a:spcPts val="0"/>
              </a:spcAft>
              <a:buNone/>
            </a:pPr>
            <a:endParaRPr>
              <a:solidFill>
                <a:schemeClr val="dk2"/>
              </a:solidFill>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rPr>
              <a:t>It can be thought of as the slope direction</a:t>
            </a:r>
            <a:endParaRPr>
              <a:solidFill>
                <a:schemeClr val="dk2"/>
              </a:solidFill>
            </a:endParaRPr>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b="1"/>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p:txBody>
      </p:sp>
      <p:pic>
        <p:nvPicPr>
          <p:cNvPr id="554" name="Google Shape;554;p62"/>
          <p:cNvPicPr preferRelativeResize="0"/>
          <p:nvPr/>
        </p:nvPicPr>
        <p:blipFill>
          <a:blip r:embed="rId3">
            <a:alphaModFix/>
          </a:blip>
          <a:stretch>
            <a:fillRect/>
          </a:stretch>
        </p:blipFill>
        <p:spPr>
          <a:xfrm>
            <a:off x="4325500" y="1497150"/>
            <a:ext cx="4651401" cy="2342475"/>
          </a:xfrm>
          <a:prstGeom prst="rect">
            <a:avLst/>
          </a:prstGeom>
          <a:noFill/>
          <a:ln>
            <a:noFill/>
          </a:ln>
          <a:effectLst>
            <a:outerShdw blurRad="57150" dist="114300" dir="5400000" algn="bl" rotWithShape="0">
              <a:srgbClr val="000000">
                <a:alpha val="50000"/>
              </a:srgbClr>
            </a:outerShdw>
          </a:effectLst>
        </p:spPr>
      </p:pic>
      <p:pic>
        <p:nvPicPr>
          <p:cNvPr id="555" name="Google Shape;555;p62"/>
          <p:cNvPicPr preferRelativeResize="0"/>
          <p:nvPr/>
        </p:nvPicPr>
        <p:blipFill>
          <a:blip r:embed="rId4">
            <a:alphaModFix/>
          </a:blip>
          <a:stretch>
            <a:fillRect/>
          </a:stretch>
        </p:blipFill>
        <p:spPr>
          <a:xfrm>
            <a:off x="4372500" y="1511525"/>
            <a:ext cx="995775" cy="1867525"/>
          </a:xfrm>
          <a:prstGeom prst="rect">
            <a:avLst/>
          </a:prstGeom>
          <a:noFill/>
          <a:ln>
            <a:noFill/>
          </a:ln>
        </p:spPr>
      </p:pic>
      <p:pic>
        <p:nvPicPr>
          <p:cNvPr id="556" name="Google Shape;556;p62"/>
          <p:cNvPicPr preferRelativeResize="0"/>
          <p:nvPr/>
        </p:nvPicPr>
        <p:blipFill>
          <a:blip r:embed="rId5">
            <a:alphaModFix/>
          </a:blip>
          <a:stretch>
            <a:fillRect/>
          </a:stretch>
        </p:blipFill>
        <p:spPr>
          <a:xfrm>
            <a:off x="4840775" y="1497150"/>
            <a:ext cx="923325" cy="1896275"/>
          </a:xfrm>
          <a:prstGeom prst="rect">
            <a:avLst/>
          </a:prstGeom>
          <a:noFill/>
          <a:ln>
            <a:noFill/>
          </a:ln>
        </p:spPr>
      </p:pic>
      <p:pic>
        <p:nvPicPr>
          <p:cNvPr id="557" name="Google Shape;557;p62"/>
          <p:cNvPicPr preferRelativeResize="0"/>
          <p:nvPr/>
        </p:nvPicPr>
        <p:blipFill>
          <a:blip r:embed="rId6">
            <a:alphaModFix/>
          </a:blip>
          <a:stretch>
            <a:fillRect/>
          </a:stretch>
        </p:blipFill>
        <p:spPr>
          <a:xfrm>
            <a:off x="5215425" y="1511525"/>
            <a:ext cx="923325" cy="801925"/>
          </a:xfrm>
          <a:prstGeom prst="rect">
            <a:avLst/>
          </a:prstGeom>
          <a:noFill/>
          <a:ln>
            <a:noFill/>
          </a:ln>
        </p:spPr>
      </p:pic>
      <p:sp>
        <p:nvSpPr>
          <p:cNvPr id="558" name="Google Shape;558;p6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6"/>
          <p:cNvSpPr txBox="1">
            <a:spLocks noGrp="1"/>
          </p:cNvSpPr>
          <p:nvPr>
            <p:ph type="title"/>
          </p:nvPr>
        </p:nvSpPr>
        <p:spPr>
          <a:xfrm>
            <a:off x="311700" y="310725"/>
            <a:ext cx="8520600" cy="55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 sz="2400">
                <a:solidFill>
                  <a:srgbClr val="CC0000"/>
                </a:solidFill>
                <a:latin typeface="Arial"/>
                <a:ea typeface="Arial"/>
                <a:cs typeface="Arial"/>
                <a:sym typeface="Arial"/>
              </a:rPr>
              <a:t>Fire history data Analysis</a:t>
            </a:r>
            <a:endParaRPr/>
          </a:p>
        </p:txBody>
      </p:sp>
      <p:sp>
        <p:nvSpPr>
          <p:cNvPr id="178" name="Google Shape;178;p3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179" name="Google Shape;179;p36"/>
          <p:cNvPicPr preferRelativeResize="0"/>
          <p:nvPr/>
        </p:nvPicPr>
        <p:blipFill>
          <a:blip r:embed="rId3">
            <a:alphaModFix/>
          </a:blip>
          <a:stretch>
            <a:fillRect/>
          </a:stretch>
        </p:blipFill>
        <p:spPr>
          <a:xfrm>
            <a:off x="79176" y="1665000"/>
            <a:ext cx="2834250" cy="2639371"/>
          </a:xfrm>
          <a:prstGeom prst="rect">
            <a:avLst/>
          </a:prstGeom>
          <a:noFill/>
          <a:ln>
            <a:noFill/>
          </a:ln>
          <a:effectLst>
            <a:outerShdw blurRad="57150" dist="19050" dir="5400000" algn="bl" rotWithShape="0">
              <a:srgbClr val="000000">
                <a:alpha val="50000"/>
              </a:srgbClr>
            </a:outerShdw>
          </a:effectLst>
        </p:spPr>
      </p:pic>
      <p:sp>
        <p:nvSpPr>
          <p:cNvPr id="180" name="Google Shape;180;p36"/>
          <p:cNvSpPr txBox="1"/>
          <p:nvPr/>
        </p:nvSpPr>
        <p:spPr>
          <a:xfrm>
            <a:off x="6308900" y="4460800"/>
            <a:ext cx="2886000" cy="4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highlight>
                  <a:srgbClr val="FFFFFF"/>
                </a:highlight>
              </a:rPr>
              <a:t>Acres burned in California each year</a:t>
            </a:r>
            <a:endParaRPr b="1"/>
          </a:p>
        </p:txBody>
      </p:sp>
      <p:pic>
        <p:nvPicPr>
          <p:cNvPr id="181" name="Google Shape;181;p36"/>
          <p:cNvPicPr preferRelativeResize="0"/>
          <p:nvPr/>
        </p:nvPicPr>
        <p:blipFill>
          <a:blip r:embed="rId4">
            <a:alphaModFix/>
          </a:blip>
          <a:stretch>
            <a:fillRect/>
          </a:stretch>
        </p:blipFill>
        <p:spPr>
          <a:xfrm>
            <a:off x="3169025" y="1665000"/>
            <a:ext cx="2778190" cy="2639371"/>
          </a:xfrm>
          <a:prstGeom prst="rect">
            <a:avLst/>
          </a:prstGeom>
          <a:noFill/>
          <a:ln>
            <a:noFill/>
          </a:ln>
          <a:effectLst>
            <a:outerShdw blurRad="57150" dist="19050" dir="5400000" algn="bl" rotWithShape="0">
              <a:srgbClr val="000000">
                <a:alpha val="50000"/>
              </a:srgbClr>
            </a:outerShdw>
          </a:effectLst>
        </p:spPr>
      </p:pic>
      <p:sp>
        <p:nvSpPr>
          <p:cNvPr id="182" name="Google Shape;182;p36"/>
          <p:cNvSpPr txBox="1"/>
          <p:nvPr/>
        </p:nvSpPr>
        <p:spPr>
          <a:xfrm>
            <a:off x="3111162" y="4513150"/>
            <a:ext cx="3000000" cy="49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highlight>
                  <a:srgbClr val="FFFFFF"/>
                </a:highlight>
              </a:rPr>
              <a:t>Wildfire deaths each year</a:t>
            </a:r>
            <a:endParaRPr b="1" dirty="0"/>
          </a:p>
        </p:txBody>
      </p:sp>
      <p:pic>
        <p:nvPicPr>
          <p:cNvPr id="183" name="Google Shape;183;p36"/>
          <p:cNvPicPr preferRelativeResize="0"/>
          <p:nvPr/>
        </p:nvPicPr>
        <p:blipFill>
          <a:blip r:embed="rId5">
            <a:alphaModFix/>
          </a:blip>
          <a:stretch>
            <a:fillRect/>
          </a:stretch>
        </p:blipFill>
        <p:spPr>
          <a:xfrm>
            <a:off x="6202814" y="1665000"/>
            <a:ext cx="2770202" cy="2639371"/>
          </a:xfrm>
          <a:prstGeom prst="rect">
            <a:avLst/>
          </a:prstGeom>
          <a:noFill/>
          <a:ln>
            <a:noFill/>
          </a:ln>
          <a:effectLst>
            <a:outerShdw blurRad="57150" dist="19050" dir="5400000" algn="bl" rotWithShape="0">
              <a:srgbClr val="000000">
                <a:alpha val="50000"/>
              </a:srgbClr>
            </a:outerShdw>
          </a:effectLst>
        </p:spPr>
      </p:pic>
      <p:sp>
        <p:nvSpPr>
          <p:cNvPr id="184" name="Google Shape;184;p36"/>
          <p:cNvSpPr txBox="1"/>
          <p:nvPr/>
        </p:nvSpPr>
        <p:spPr>
          <a:xfrm>
            <a:off x="201725" y="4513150"/>
            <a:ext cx="27117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highlight>
                  <a:srgbClr val="FFFFFF"/>
                </a:highlight>
              </a:rPr>
              <a:t>Soaring cost of wildfires</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3"/>
          <p:cNvSpPr txBox="1">
            <a:spLocks noGrp="1"/>
          </p:cNvSpPr>
          <p:nvPr>
            <p:ph type="title"/>
          </p:nvPr>
        </p:nvSpPr>
        <p:spPr>
          <a:xfrm>
            <a:off x="130200" y="86750"/>
            <a:ext cx="8883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990000"/>
                </a:solidFill>
              </a:rPr>
              <a:t>Terrain Data Preparation:</a:t>
            </a:r>
            <a:endParaRPr sz="2400">
              <a:solidFill>
                <a:srgbClr val="990000"/>
              </a:solidFill>
            </a:endParaRPr>
          </a:p>
          <a:p>
            <a:pPr marL="0" lvl="0" indent="0" algn="ctr" rtl="0">
              <a:spcBef>
                <a:spcPts val="0"/>
              </a:spcBef>
              <a:spcAft>
                <a:spcPts val="0"/>
              </a:spcAft>
              <a:buNone/>
            </a:pPr>
            <a:r>
              <a:rPr lang="en" sz="1200">
                <a:solidFill>
                  <a:srgbClr val="990000"/>
                </a:solidFill>
              </a:rPr>
              <a:t>Processing the raw DEM to obtain the information about significant parameters</a:t>
            </a:r>
            <a:endParaRPr sz="1200">
              <a:solidFill>
                <a:srgbClr val="990000"/>
              </a:solidFill>
            </a:endParaRPr>
          </a:p>
        </p:txBody>
      </p:sp>
      <p:sp>
        <p:nvSpPr>
          <p:cNvPr id="564" name="Google Shape;564;p63"/>
          <p:cNvSpPr txBox="1"/>
          <p:nvPr/>
        </p:nvSpPr>
        <p:spPr>
          <a:xfrm>
            <a:off x="161125" y="818000"/>
            <a:ext cx="4164300" cy="410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980000"/>
                </a:solidFill>
              </a:rPr>
              <a:t>ELEVATION:</a:t>
            </a:r>
            <a:endParaRPr b="1">
              <a:solidFill>
                <a:srgbClr val="980000"/>
              </a:solidFill>
            </a:endParaRPr>
          </a:p>
          <a:p>
            <a:pPr marL="0" lvl="0" indent="0" algn="l" rtl="0">
              <a:lnSpc>
                <a:spcPct val="115000"/>
              </a:lnSpc>
              <a:spcBef>
                <a:spcPts val="0"/>
              </a:spcBef>
              <a:spcAft>
                <a:spcPts val="0"/>
              </a:spcAft>
              <a:buNone/>
            </a:pPr>
            <a:endParaRPr b="1">
              <a:solidFill>
                <a:srgbClr val="980000"/>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Each pixel in the Digital Elevation Model holds the elevation value. </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Extract this feature from DEM. </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We make use of the raster to point conversion feature in the ArcGIS which helps us in obtaining the Elevation Level associated with each point</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Elevation values can also be visualized using 3D Visualization in QGIS</a:t>
            </a:r>
            <a:endParaRPr>
              <a:solidFill>
                <a:schemeClr val="dk2"/>
              </a:solidFill>
            </a:endParaRPr>
          </a:p>
          <a:p>
            <a:pPr marL="0" lvl="0" indent="0" algn="just" rtl="0">
              <a:lnSpc>
                <a:spcPct val="115000"/>
              </a:lnSpc>
              <a:spcBef>
                <a:spcPts val="1600"/>
              </a:spcBef>
              <a:spcAft>
                <a:spcPts val="0"/>
              </a:spcAft>
              <a:buNone/>
            </a:pPr>
            <a:endParaRPr>
              <a:solidFill>
                <a:schemeClr val="dk2"/>
              </a:solidFill>
            </a:endParaRPr>
          </a:p>
          <a:p>
            <a:pPr marL="0" lvl="0" indent="0" algn="l" rtl="0">
              <a:lnSpc>
                <a:spcPct val="115000"/>
              </a:lnSpc>
              <a:spcBef>
                <a:spcPts val="0"/>
              </a:spcBef>
              <a:spcAft>
                <a:spcPts val="0"/>
              </a:spcAft>
              <a:buNone/>
            </a:pPr>
            <a:endParaRPr b="1"/>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p:txBody>
      </p:sp>
      <p:pic>
        <p:nvPicPr>
          <p:cNvPr id="565" name="Google Shape;565;p63"/>
          <p:cNvPicPr preferRelativeResize="0"/>
          <p:nvPr/>
        </p:nvPicPr>
        <p:blipFill>
          <a:blip r:embed="rId3">
            <a:alphaModFix/>
          </a:blip>
          <a:stretch>
            <a:fillRect/>
          </a:stretch>
        </p:blipFill>
        <p:spPr>
          <a:xfrm>
            <a:off x="4437025" y="818000"/>
            <a:ext cx="4533326" cy="1437700"/>
          </a:xfrm>
          <a:prstGeom prst="rect">
            <a:avLst/>
          </a:prstGeom>
          <a:noFill/>
          <a:ln>
            <a:noFill/>
          </a:ln>
          <a:effectLst>
            <a:outerShdw blurRad="57150" dist="19050" dir="5400000" algn="bl" rotWithShape="0">
              <a:srgbClr val="000000">
                <a:alpha val="50000"/>
              </a:srgbClr>
            </a:outerShdw>
          </a:effectLst>
        </p:spPr>
      </p:pic>
      <p:pic>
        <p:nvPicPr>
          <p:cNvPr id="566" name="Google Shape;566;p63"/>
          <p:cNvPicPr preferRelativeResize="0"/>
          <p:nvPr/>
        </p:nvPicPr>
        <p:blipFill>
          <a:blip r:embed="rId4">
            <a:alphaModFix/>
          </a:blip>
          <a:stretch>
            <a:fillRect/>
          </a:stretch>
        </p:blipFill>
        <p:spPr>
          <a:xfrm>
            <a:off x="4468025" y="2286688"/>
            <a:ext cx="4533325" cy="1375725"/>
          </a:xfrm>
          <a:prstGeom prst="rect">
            <a:avLst/>
          </a:prstGeom>
          <a:noFill/>
          <a:ln>
            <a:noFill/>
          </a:ln>
          <a:effectLst>
            <a:outerShdw blurRad="57150" dist="19050" dir="5400000" algn="bl" rotWithShape="0">
              <a:srgbClr val="000000">
                <a:alpha val="50000"/>
              </a:srgbClr>
            </a:outerShdw>
          </a:effectLst>
        </p:spPr>
      </p:pic>
      <p:pic>
        <p:nvPicPr>
          <p:cNvPr id="567" name="Google Shape;567;p63"/>
          <p:cNvPicPr preferRelativeResize="0"/>
          <p:nvPr/>
        </p:nvPicPr>
        <p:blipFill>
          <a:blip r:embed="rId5">
            <a:alphaModFix/>
          </a:blip>
          <a:stretch>
            <a:fillRect/>
          </a:stretch>
        </p:blipFill>
        <p:spPr>
          <a:xfrm>
            <a:off x="4499025" y="3693400"/>
            <a:ext cx="4471325" cy="1375725"/>
          </a:xfrm>
          <a:prstGeom prst="rect">
            <a:avLst/>
          </a:prstGeom>
          <a:noFill/>
          <a:ln>
            <a:noFill/>
          </a:ln>
        </p:spPr>
      </p:pic>
      <p:sp>
        <p:nvSpPr>
          <p:cNvPr id="568" name="Google Shape;568;p6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4"/>
          <p:cNvSpPr txBox="1">
            <a:spLocks noGrp="1"/>
          </p:cNvSpPr>
          <p:nvPr>
            <p:ph type="title"/>
          </p:nvPr>
        </p:nvSpPr>
        <p:spPr>
          <a:xfrm>
            <a:off x="161125" y="198800"/>
            <a:ext cx="8883600" cy="78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990000"/>
                </a:solidFill>
              </a:rPr>
              <a:t>Terrain Data Preparation:</a:t>
            </a:r>
            <a:endParaRPr sz="2400">
              <a:solidFill>
                <a:srgbClr val="990000"/>
              </a:solidFill>
            </a:endParaRPr>
          </a:p>
          <a:p>
            <a:pPr marL="0" lvl="0" indent="0" algn="ctr" rtl="0">
              <a:spcBef>
                <a:spcPts val="0"/>
              </a:spcBef>
              <a:spcAft>
                <a:spcPts val="0"/>
              </a:spcAft>
              <a:buNone/>
            </a:pPr>
            <a:r>
              <a:rPr lang="en" sz="1200">
                <a:solidFill>
                  <a:srgbClr val="990000"/>
                </a:solidFill>
              </a:rPr>
              <a:t>Processing the raw DEM to obtain the information about significant parameters</a:t>
            </a:r>
            <a:endParaRPr sz="1200">
              <a:solidFill>
                <a:srgbClr val="990000"/>
              </a:solidFill>
            </a:endParaRPr>
          </a:p>
        </p:txBody>
      </p:sp>
      <p:sp>
        <p:nvSpPr>
          <p:cNvPr id="574" name="Google Shape;574;p64"/>
          <p:cNvSpPr txBox="1"/>
          <p:nvPr/>
        </p:nvSpPr>
        <p:spPr>
          <a:xfrm>
            <a:off x="161125" y="986000"/>
            <a:ext cx="4164300" cy="38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980000"/>
                </a:solidFill>
              </a:rPr>
              <a:t>HILLSHADE:</a:t>
            </a:r>
            <a:endParaRPr b="1">
              <a:solidFill>
                <a:srgbClr val="980000"/>
              </a:solidFill>
            </a:endParaRPr>
          </a:p>
          <a:p>
            <a:pPr marL="0" lvl="0" indent="0" algn="l" rtl="0">
              <a:lnSpc>
                <a:spcPct val="115000"/>
              </a:lnSpc>
              <a:spcBef>
                <a:spcPts val="0"/>
              </a:spcBef>
              <a:spcAft>
                <a:spcPts val="0"/>
              </a:spcAft>
              <a:buNone/>
            </a:pPr>
            <a:endParaRPr b="1">
              <a:solidFill>
                <a:srgbClr val="980000"/>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Hillshading is a technique used to visualize terrain as shaded relief, illuminating it with a hypothetical light source</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 The illumination value for each raster cell is determined by its orientation to the light source, which is based on slope and aspect</a:t>
            </a:r>
            <a:endParaRPr>
              <a:solidFill>
                <a:schemeClr val="dk2"/>
              </a:solidFill>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rPr>
              <a:t>By default, a grayscale color ramp is used to display a hillside elevation model</a:t>
            </a:r>
            <a:endParaRPr>
              <a:solidFill>
                <a:schemeClr val="dk2"/>
              </a:solidFill>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rPr>
              <a:t>The following image displays an elevation model using the default hillside symbology.</a:t>
            </a: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p:txBody>
      </p:sp>
      <p:pic>
        <p:nvPicPr>
          <p:cNvPr id="575" name="Google Shape;575;p64"/>
          <p:cNvPicPr preferRelativeResize="0"/>
          <p:nvPr/>
        </p:nvPicPr>
        <p:blipFill>
          <a:blip r:embed="rId3">
            <a:alphaModFix/>
          </a:blip>
          <a:stretch>
            <a:fillRect/>
          </a:stretch>
        </p:blipFill>
        <p:spPr>
          <a:xfrm>
            <a:off x="4325425" y="1404200"/>
            <a:ext cx="4719300" cy="2450325"/>
          </a:xfrm>
          <a:prstGeom prst="rect">
            <a:avLst/>
          </a:prstGeom>
          <a:noFill/>
          <a:ln>
            <a:noFill/>
          </a:ln>
          <a:effectLst>
            <a:outerShdw blurRad="57150" dist="114300" dir="5400000" algn="bl" rotWithShape="0">
              <a:srgbClr val="000000">
                <a:alpha val="50000"/>
              </a:srgbClr>
            </a:outerShdw>
          </a:effectLst>
        </p:spPr>
      </p:pic>
      <p:sp>
        <p:nvSpPr>
          <p:cNvPr id="576" name="Google Shape;576;p6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65"/>
          <p:cNvSpPr txBox="1">
            <a:spLocks noGrp="1"/>
          </p:cNvSpPr>
          <p:nvPr>
            <p:ph type="title"/>
          </p:nvPr>
        </p:nvSpPr>
        <p:spPr>
          <a:xfrm>
            <a:off x="161125" y="198800"/>
            <a:ext cx="8883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rPr>
              <a:t>Terrain Data Preparation:</a:t>
            </a:r>
            <a:endParaRPr sz="1800">
              <a:solidFill>
                <a:srgbClr val="990000"/>
              </a:solidFill>
            </a:endParaRPr>
          </a:p>
          <a:p>
            <a:pPr marL="0" lvl="0" indent="0" algn="ctr" rtl="0">
              <a:spcBef>
                <a:spcPts val="0"/>
              </a:spcBef>
              <a:spcAft>
                <a:spcPts val="0"/>
              </a:spcAft>
              <a:buNone/>
            </a:pPr>
            <a:r>
              <a:rPr lang="en" sz="1200">
                <a:solidFill>
                  <a:srgbClr val="990000"/>
                </a:solidFill>
              </a:rPr>
              <a:t>Processing the raw DEM to obtain the information about significant parameters</a:t>
            </a:r>
            <a:endParaRPr sz="1200">
              <a:solidFill>
                <a:srgbClr val="990000"/>
              </a:solidFill>
            </a:endParaRPr>
          </a:p>
        </p:txBody>
      </p:sp>
      <p:sp>
        <p:nvSpPr>
          <p:cNvPr id="582" name="Google Shape;582;p65"/>
          <p:cNvSpPr txBox="1"/>
          <p:nvPr/>
        </p:nvSpPr>
        <p:spPr>
          <a:xfrm>
            <a:off x="161125" y="818000"/>
            <a:ext cx="8883600" cy="38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980000"/>
                </a:solidFill>
              </a:rPr>
              <a:t>Extracting the Slope and aspect value from DEM to CSV:</a:t>
            </a:r>
            <a:endParaRPr b="1">
              <a:solidFill>
                <a:srgbClr val="980000"/>
              </a:solidFill>
            </a:endParaRPr>
          </a:p>
          <a:p>
            <a:pPr marL="0" lvl="0" indent="0" algn="l" rtl="0">
              <a:lnSpc>
                <a:spcPct val="115000"/>
              </a:lnSpc>
              <a:spcBef>
                <a:spcPts val="0"/>
              </a:spcBef>
              <a:spcAft>
                <a:spcPts val="0"/>
              </a:spcAft>
              <a:buNone/>
            </a:pPr>
            <a:endParaRPr b="1">
              <a:solidFill>
                <a:srgbClr val="980000"/>
              </a:solidFill>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rPr>
              <a:t>Slope and aspect values present in the DEM are extracted with the help of python programming</a:t>
            </a: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rPr>
              <a:t>The final dataset is prepared with the all the parameters of terrain is shown.</a:t>
            </a: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p:txBody>
      </p:sp>
      <p:sp>
        <p:nvSpPr>
          <p:cNvPr id="583" name="Google Shape;583;p6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584" name="Google Shape;584;p65"/>
          <p:cNvPicPr preferRelativeResize="0"/>
          <p:nvPr/>
        </p:nvPicPr>
        <p:blipFill>
          <a:blip r:embed="rId3">
            <a:alphaModFix/>
          </a:blip>
          <a:stretch>
            <a:fillRect/>
          </a:stretch>
        </p:blipFill>
        <p:spPr>
          <a:xfrm>
            <a:off x="243400" y="1685599"/>
            <a:ext cx="5657850" cy="2671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66"/>
          <p:cNvSpPr txBox="1">
            <a:spLocks noGrp="1"/>
          </p:cNvSpPr>
          <p:nvPr>
            <p:ph type="title"/>
          </p:nvPr>
        </p:nvSpPr>
        <p:spPr>
          <a:xfrm>
            <a:off x="161125" y="198800"/>
            <a:ext cx="8883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rPr>
              <a:t>Terrain Data Preparation:</a:t>
            </a:r>
            <a:endParaRPr sz="1800">
              <a:solidFill>
                <a:srgbClr val="990000"/>
              </a:solidFill>
            </a:endParaRPr>
          </a:p>
          <a:p>
            <a:pPr marL="0" lvl="0" indent="0" algn="ctr" rtl="0">
              <a:spcBef>
                <a:spcPts val="0"/>
              </a:spcBef>
              <a:spcAft>
                <a:spcPts val="0"/>
              </a:spcAft>
              <a:buNone/>
            </a:pPr>
            <a:r>
              <a:rPr lang="en" sz="1200">
                <a:solidFill>
                  <a:srgbClr val="990000"/>
                </a:solidFill>
              </a:rPr>
              <a:t>Processing the raw DEM to obtain the information about significant parameters</a:t>
            </a:r>
            <a:endParaRPr sz="1200">
              <a:solidFill>
                <a:srgbClr val="990000"/>
              </a:solidFill>
            </a:endParaRPr>
          </a:p>
        </p:txBody>
      </p:sp>
      <p:sp>
        <p:nvSpPr>
          <p:cNvPr id="590" name="Google Shape;590;p66"/>
          <p:cNvSpPr txBox="1"/>
          <p:nvPr/>
        </p:nvSpPr>
        <p:spPr>
          <a:xfrm>
            <a:off x="161125" y="818000"/>
            <a:ext cx="4164300" cy="38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980000"/>
                </a:solidFill>
              </a:rPr>
              <a:t>Extracting only the points needed for the study and labelling the points as Fire or No Fire</a:t>
            </a:r>
            <a:endParaRPr b="1">
              <a:solidFill>
                <a:srgbClr val="980000"/>
              </a:solidFill>
            </a:endParaRPr>
          </a:p>
          <a:p>
            <a:pPr marL="0" lvl="0" indent="0" algn="just" rtl="0">
              <a:lnSpc>
                <a:spcPct val="115000"/>
              </a:lnSpc>
              <a:spcBef>
                <a:spcPts val="0"/>
              </a:spcBef>
              <a:spcAft>
                <a:spcPts val="0"/>
              </a:spcAft>
              <a:buNone/>
            </a:pPr>
            <a:endParaRPr b="1">
              <a:solidFill>
                <a:srgbClr val="980000"/>
              </a:solidFill>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rPr>
              <a:t>The CSV should contain the information about the points in study.</a:t>
            </a:r>
            <a:endParaRPr>
              <a:solidFill>
                <a:schemeClr val="dk2"/>
              </a:solidFill>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rPr>
              <a:t>A KD tree is developed with our study locations as references and the corresponding data has been extracted from the terrain dataset</a:t>
            </a:r>
            <a:endParaRPr>
              <a:solidFill>
                <a:schemeClr val="dk2"/>
              </a:solidFill>
            </a:endParaRPr>
          </a:p>
          <a:p>
            <a:pPr marL="457200" lvl="0" indent="-317500" algn="just" rtl="0">
              <a:lnSpc>
                <a:spcPct val="115000"/>
              </a:lnSpc>
              <a:spcBef>
                <a:spcPts val="0"/>
              </a:spcBef>
              <a:spcAft>
                <a:spcPts val="0"/>
              </a:spcAft>
              <a:buClr>
                <a:schemeClr val="dk2"/>
              </a:buClr>
              <a:buSzPts val="1400"/>
              <a:buChar char="●"/>
            </a:pPr>
            <a:r>
              <a:rPr lang="en">
                <a:solidFill>
                  <a:schemeClr val="dk2"/>
                </a:solidFill>
              </a:rPr>
              <a:t>Since our reference file contains the fire labels too, we end up getting the complete dataset needed for our analysis</a:t>
            </a: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just"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a:p>
            <a:pPr marL="0" lvl="0" indent="0" algn="l" rtl="0">
              <a:lnSpc>
                <a:spcPct val="115000"/>
              </a:lnSpc>
              <a:spcBef>
                <a:spcPts val="0"/>
              </a:spcBef>
              <a:spcAft>
                <a:spcPts val="0"/>
              </a:spcAft>
              <a:buNone/>
            </a:pPr>
            <a:endParaRPr>
              <a:solidFill>
                <a:schemeClr val="dk2"/>
              </a:solidFill>
            </a:endParaRPr>
          </a:p>
        </p:txBody>
      </p:sp>
      <p:pic>
        <p:nvPicPr>
          <p:cNvPr id="591" name="Google Shape;591;p66"/>
          <p:cNvPicPr preferRelativeResize="0"/>
          <p:nvPr/>
        </p:nvPicPr>
        <p:blipFill>
          <a:blip r:embed="rId3">
            <a:alphaModFix/>
          </a:blip>
          <a:stretch>
            <a:fillRect/>
          </a:stretch>
        </p:blipFill>
        <p:spPr>
          <a:xfrm>
            <a:off x="4325425" y="750900"/>
            <a:ext cx="4635425" cy="4275825"/>
          </a:xfrm>
          <a:prstGeom prst="rect">
            <a:avLst/>
          </a:prstGeom>
          <a:noFill/>
          <a:ln>
            <a:noFill/>
          </a:ln>
        </p:spPr>
      </p:pic>
      <p:sp>
        <p:nvSpPr>
          <p:cNvPr id="592" name="Google Shape;592;p6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7"/>
          <p:cNvSpPr txBox="1">
            <a:spLocks noGrp="1"/>
          </p:cNvSpPr>
          <p:nvPr>
            <p:ph type="title"/>
          </p:nvPr>
        </p:nvSpPr>
        <p:spPr>
          <a:xfrm>
            <a:off x="161125" y="198800"/>
            <a:ext cx="8883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rPr>
              <a:t>Terrain Data Feature and Label Comparisons and Visualization:</a:t>
            </a:r>
            <a:endParaRPr sz="1800">
              <a:solidFill>
                <a:srgbClr val="990000"/>
              </a:solidFill>
            </a:endParaRPr>
          </a:p>
          <a:p>
            <a:pPr marL="0" lvl="0" indent="0" algn="ctr" rtl="0">
              <a:spcBef>
                <a:spcPts val="0"/>
              </a:spcBef>
              <a:spcAft>
                <a:spcPts val="0"/>
              </a:spcAft>
              <a:buNone/>
            </a:pPr>
            <a:r>
              <a:rPr lang="en" sz="1200">
                <a:solidFill>
                  <a:srgbClr val="990000"/>
                </a:solidFill>
              </a:rPr>
              <a:t>Visualizing the relationship between different features and label</a:t>
            </a:r>
            <a:endParaRPr sz="1200">
              <a:solidFill>
                <a:srgbClr val="990000"/>
              </a:solidFill>
            </a:endParaRPr>
          </a:p>
        </p:txBody>
      </p:sp>
      <p:sp>
        <p:nvSpPr>
          <p:cNvPr id="598" name="Google Shape;598;p67"/>
          <p:cNvSpPr txBox="1"/>
          <p:nvPr/>
        </p:nvSpPr>
        <p:spPr>
          <a:xfrm>
            <a:off x="161125" y="818000"/>
            <a:ext cx="8883600" cy="3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endParaRPr sz="1800" b="1">
              <a:solidFill>
                <a:srgbClr val="990000"/>
              </a:solidFill>
              <a:latin typeface="Raleway"/>
              <a:ea typeface="Raleway"/>
              <a:cs typeface="Raleway"/>
              <a:sym typeface="Raleway"/>
            </a:endParaRPr>
          </a:p>
        </p:txBody>
      </p:sp>
      <p:pic>
        <p:nvPicPr>
          <p:cNvPr id="599" name="Google Shape;599;p67"/>
          <p:cNvPicPr preferRelativeResize="0"/>
          <p:nvPr/>
        </p:nvPicPr>
        <p:blipFill>
          <a:blip r:embed="rId3">
            <a:alphaModFix/>
          </a:blip>
          <a:stretch>
            <a:fillRect/>
          </a:stretch>
        </p:blipFill>
        <p:spPr>
          <a:xfrm>
            <a:off x="234125" y="1389650"/>
            <a:ext cx="4263500" cy="3314850"/>
          </a:xfrm>
          <a:prstGeom prst="rect">
            <a:avLst/>
          </a:prstGeom>
          <a:noFill/>
          <a:ln>
            <a:noFill/>
          </a:ln>
          <a:effectLst>
            <a:outerShdw blurRad="57150" dist="114300" dir="5400000" algn="bl" rotWithShape="0">
              <a:srgbClr val="000000">
                <a:alpha val="50000"/>
              </a:srgbClr>
            </a:outerShdw>
          </a:effectLst>
        </p:spPr>
      </p:pic>
      <p:pic>
        <p:nvPicPr>
          <p:cNvPr id="600" name="Google Shape;600;p67"/>
          <p:cNvPicPr preferRelativeResize="0"/>
          <p:nvPr/>
        </p:nvPicPr>
        <p:blipFill>
          <a:blip r:embed="rId4">
            <a:alphaModFix/>
          </a:blip>
          <a:stretch>
            <a:fillRect/>
          </a:stretch>
        </p:blipFill>
        <p:spPr>
          <a:xfrm>
            <a:off x="4497625" y="1563950"/>
            <a:ext cx="4321400" cy="3140550"/>
          </a:xfrm>
          <a:prstGeom prst="rect">
            <a:avLst/>
          </a:prstGeom>
          <a:noFill/>
          <a:ln>
            <a:noFill/>
          </a:ln>
          <a:effectLst>
            <a:outerShdw blurRad="57150" dist="114300" dir="5400000" algn="bl" rotWithShape="0">
              <a:srgbClr val="000000">
                <a:alpha val="50000"/>
              </a:srgbClr>
            </a:outerShdw>
          </a:effectLst>
        </p:spPr>
      </p:pic>
      <p:sp>
        <p:nvSpPr>
          <p:cNvPr id="601" name="Google Shape;601;p67"/>
          <p:cNvSpPr txBox="1"/>
          <p:nvPr/>
        </p:nvSpPr>
        <p:spPr>
          <a:xfrm>
            <a:off x="483375" y="1076000"/>
            <a:ext cx="4014300" cy="54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800" b="1">
                <a:solidFill>
                  <a:srgbClr val="990000"/>
                </a:solidFill>
                <a:latin typeface="Raleway"/>
                <a:ea typeface="Raleway"/>
                <a:cs typeface="Raleway"/>
                <a:sym typeface="Raleway"/>
              </a:rPr>
              <a:t>BOX PLOT:                                                </a:t>
            </a:r>
            <a:endParaRPr sz="1800" b="1">
              <a:solidFill>
                <a:srgbClr val="990000"/>
              </a:solidFill>
              <a:latin typeface="Raleway"/>
              <a:ea typeface="Raleway"/>
              <a:cs typeface="Raleway"/>
              <a:sym typeface="Raleway"/>
            </a:endParaRPr>
          </a:p>
        </p:txBody>
      </p:sp>
      <p:sp>
        <p:nvSpPr>
          <p:cNvPr id="602" name="Google Shape;602;p67"/>
          <p:cNvSpPr txBox="1"/>
          <p:nvPr/>
        </p:nvSpPr>
        <p:spPr>
          <a:xfrm>
            <a:off x="4858450" y="1053375"/>
            <a:ext cx="38808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90000"/>
                </a:solidFill>
                <a:latin typeface="Raleway"/>
                <a:ea typeface="Raleway"/>
                <a:cs typeface="Raleway"/>
                <a:sym typeface="Raleway"/>
              </a:rPr>
              <a:t>                  HISTOGRAM:</a:t>
            </a:r>
            <a:endParaRPr>
              <a:latin typeface="Lato"/>
              <a:ea typeface="Lato"/>
              <a:cs typeface="Lato"/>
              <a:sym typeface="Lato"/>
            </a:endParaRPr>
          </a:p>
        </p:txBody>
      </p:sp>
      <p:sp>
        <p:nvSpPr>
          <p:cNvPr id="603" name="Google Shape;603;p6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8"/>
          <p:cNvSpPr txBox="1">
            <a:spLocks noGrp="1"/>
          </p:cNvSpPr>
          <p:nvPr>
            <p:ph type="title"/>
          </p:nvPr>
        </p:nvSpPr>
        <p:spPr>
          <a:xfrm>
            <a:off x="161125" y="198800"/>
            <a:ext cx="8883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rPr>
              <a:t>Terrain Data Feature and Label Comparisons and Visualization:</a:t>
            </a:r>
            <a:endParaRPr sz="1800">
              <a:solidFill>
                <a:srgbClr val="990000"/>
              </a:solidFill>
            </a:endParaRPr>
          </a:p>
          <a:p>
            <a:pPr marL="0" lvl="0" indent="0" algn="ctr" rtl="0">
              <a:spcBef>
                <a:spcPts val="0"/>
              </a:spcBef>
              <a:spcAft>
                <a:spcPts val="0"/>
              </a:spcAft>
              <a:buNone/>
            </a:pPr>
            <a:r>
              <a:rPr lang="en" sz="1200">
                <a:solidFill>
                  <a:srgbClr val="990000"/>
                </a:solidFill>
              </a:rPr>
              <a:t>Visualizing the relationship between different features and label</a:t>
            </a:r>
            <a:endParaRPr sz="1200">
              <a:solidFill>
                <a:srgbClr val="990000"/>
              </a:solidFill>
            </a:endParaRPr>
          </a:p>
        </p:txBody>
      </p:sp>
      <p:sp>
        <p:nvSpPr>
          <p:cNvPr id="609" name="Google Shape;609;p68"/>
          <p:cNvSpPr txBox="1"/>
          <p:nvPr/>
        </p:nvSpPr>
        <p:spPr>
          <a:xfrm>
            <a:off x="161125" y="818000"/>
            <a:ext cx="8883600" cy="3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rgbClr val="990000"/>
              </a:solidFill>
              <a:latin typeface="Raleway"/>
              <a:ea typeface="Raleway"/>
              <a:cs typeface="Raleway"/>
              <a:sym typeface="Raleway"/>
            </a:endParaRPr>
          </a:p>
        </p:txBody>
      </p:sp>
      <p:sp>
        <p:nvSpPr>
          <p:cNvPr id="610" name="Google Shape;610;p68"/>
          <p:cNvSpPr txBox="1"/>
          <p:nvPr/>
        </p:nvSpPr>
        <p:spPr>
          <a:xfrm>
            <a:off x="483375" y="1076000"/>
            <a:ext cx="4014300" cy="542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800" b="1">
                <a:solidFill>
                  <a:srgbClr val="990000"/>
                </a:solidFill>
                <a:latin typeface="Raleway"/>
                <a:ea typeface="Raleway"/>
                <a:cs typeface="Raleway"/>
                <a:sym typeface="Raleway"/>
              </a:rPr>
              <a:t>DENSITY PLOT:                                                </a:t>
            </a:r>
            <a:endParaRPr sz="1800" b="1">
              <a:solidFill>
                <a:srgbClr val="990000"/>
              </a:solidFill>
              <a:latin typeface="Raleway"/>
              <a:ea typeface="Raleway"/>
              <a:cs typeface="Raleway"/>
              <a:sym typeface="Raleway"/>
            </a:endParaRPr>
          </a:p>
        </p:txBody>
      </p:sp>
      <p:sp>
        <p:nvSpPr>
          <p:cNvPr id="611" name="Google Shape;611;p68"/>
          <p:cNvSpPr txBox="1"/>
          <p:nvPr/>
        </p:nvSpPr>
        <p:spPr>
          <a:xfrm>
            <a:off x="4858450" y="1053375"/>
            <a:ext cx="38808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990000"/>
                </a:solidFill>
                <a:latin typeface="Raleway"/>
                <a:ea typeface="Raleway"/>
                <a:cs typeface="Raleway"/>
                <a:sym typeface="Raleway"/>
              </a:rPr>
              <a:t>                 CORRELATION PLOT:</a:t>
            </a:r>
            <a:endParaRPr>
              <a:latin typeface="Lato"/>
              <a:ea typeface="Lato"/>
              <a:cs typeface="Lato"/>
              <a:sym typeface="Lato"/>
            </a:endParaRPr>
          </a:p>
        </p:txBody>
      </p:sp>
      <p:pic>
        <p:nvPicPr>
          <p:cNvPr id="612" name="Google Shape;612;p68"/>
          <p:cNvPicPr preferRelativeResize="0"/>
          <p:nvPr/>
        </p:nvPicPr>
        <p:blipFill>
          <a:blip r:embed="rId3">
            <a:alphaModFix/>
          </a:blip>
          <a:stretch>
            <a:fillRect/>
          </a:stretch>
        </p:blipFill>
        <p:spPr>
          <a:xfrm>
            <a:off x="320850" y="1563950"/>
            <a:ext cx="4326900" cy="2997025"/>
          </a:xfrm>
          <a:prstGeom prst="rect">
            <a:avLst/>
          </a:prstGeom>
          <a:noFill/>
          <a:ln>
            <a:noFill/>
          </a:ln>
          <a:effectLst>
            <a:outerShdw blurRad="57150" dist="114300" dir="5400000" algn="bl" rotWithShape="0">
              <a:srgbClr val="000000">
                <a:alpha val="50000"/>
              </a:srgbClr>
            </a:outerShdw>
          </a:effectLst>
        </p:spPr>
      </p:pic>
      <p:pic>
        <p:nvPicPr>
          <p:cNvPr id="613" name="Google Shape;613;p68"/>
          <p:cNvPicPr preferRelativeResize="0"/>
          <p:nvPr/>
        </p:nvPicPr>
        <p:blipFill>
          <a:blip r:embed="rId4">
            <a:alphaModFix/>
          </a:blip>
          <a:stretch>
            <a:fillRect/>
          </a:stretch>
        </p:blipFill>
        <p:spPr>
          <a:xfrm>
            <a:off x="4572000" y="1690876"/>
            <a:ext cx="4114800" cy="2870100"/>
          </a:xfrm>
          <a:prstGeom prst="rect">
            <a:avLst/>
          </a:prstGeom>
          <a:noFill/>
          <a:ln>
            <a:noFill/>
          </a:ln>
          <a:effectLst>
            <a:outerShdw blurRad="57150" dist="114300" dir="5400000" algn="bl" rotWithShape="0">
              <a:srgbClr val="000000">
                <a:alpha val="50000"/>
              </a:srgbClr>
            </a:outerShdw>
          </a:effectLst>
        </p:spPr>
      </p:pic>
      <p:sp>
        <p:nvSpPr>
          <p:cNvPr id="614" name="Google Shape;614;p6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9"/>
          <p:cNvSpPr txBox="1">
            <a:spLocks noGrp="1"/>
          </p:cNvSpPr>
          <p:nvPr>
            <p:ph type="title"/>
          </p:nvPr>
        </p:nvSpPr>
        <p:spPr>
          <a:xfrm>
            <a:off x="161125" y="198800"/>
            <a:ext cx="8883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rPr>
              <a:t>Terrain Data Feature and Label Comparisons and Visualization:</a:t>
            </a:r>
            <a:endParaRPr sz="1800">
              <a:solidFill>
                <a:srgbClr val="990000"/>
              </a:solidFill>
            </a:endParaRPr>
          </a:p>
          <a:p>
            <a:pPr marL="0" lvl="0" indent="0" algn="ctr" rtl="0">
              <a:spcBef>
                <a:spcPts val="0"/>
              </a:spcBef>
              <a:spcAft>
                <a:spcPts val="0"/>
              </a:spcAft>
              <a:buNone/>
            </a:pPr>
            <a:r>
              <a:rPr lang="en" sz="1200">
                <a:solidFill>
                  <a:srgbClr val="990000"/>
                </a:solidFill>
              </a:rPr>
              <a:t>Visualizing the relationship between different features and label</a:t>
            </a:r>
            <a:endParaRPr sz="1200">
              <a:solidFill>
                <a:srgbClr val="990000"/>
              </a:solidFill>
            </a:endParaRPr>
          </a:p>
        </p:txBody>
      </p:sp>
      <p:sp>
        <p:nvSpPr>
          <p:cNvPr id="620" name="Google Shape;620;p69"/>
          <p:cNvSpPr txBox="1"/>
          <p:nvPr/>
        </p:nvSpPr>
        <p:spPr>
          <a:xfrm>
            <a:off x="161125" y="818000"/>
            <a:ext cx="8883600" cy="38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800" b="1">
              <a:solidFill>
                <a:srgbClr val="990000"/>
              </a:solidFill>
              <a:latin typeface="Raleway"/>
              <a:ea typeface="Raleway"/>
              <a:cs typeface="Raleway"/>
              <a:sym typeface="Raleway"/>
            </a:endParaRPr>
          </a:p>
        </p:txBody>
      </p:sp>
      <p:sp>
        <p:nvSpPr>
          <p:cNvPr id="621" name="Google Shape;621;p69"/>
          <p:cNvSpPr txBox="1"/>
          <p:nvPr/>
        </p:nvSpPr>
        <p:spPr>
          <a:xfrm>
            <a:off x="483375" y="891425"/>
            <a:ext cx="8452800" cy="42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800" b="1">
                <a:solidFill>
                  <a:srgbClr val="990000"/>
                </a:solidFill>
                <a:latin typeface="Raleway"/>
                <a:ea typeface="Raleway"/>
                <a:cs typeface="Raleway"/>
                <a:sym typeface="Raleway"/>
              </a:rPr>
              <a:t>SCATTER PLOT:                                              </a:t>
            </a:r>
            <a:endParaRPr sz="1800" b="1">
              <a:solidFill>
                <a:srgbClr val="990000"/>
              </a:solidFill>
              <a:latin typeface="Raleway"/>
              <a:ea typeface="Raleway"/>
              <a:cs typeface="Raleway"/>
              <a:sym typeface="Raleway"/>
            </a:endParaRPr>
          </a:p>
        </p:txBody>
      </p:sp>
      <p:sp>
        <p:nvSpPr>
          <p:cNvPr id="622" name="Google Shape;622;p69"/>
          <p:cNvSpPr txBox="1"/>
          <p:nvPr/>
        </p:nvSpPr>
        <p:spPr>
          <a:xfrm>
            <a:off x="4858450" y="1053375"/>
            <a:ext cx="38808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623" name="Google Shape;623;p69"/>
          <p:cNvPicPr preferRelativeResize="0"/>
          <p:nvPr/>
        </p:nvPicPr>
        <p:blipFill>
          <a:blip r:embed="rId3">
            <a:alphaModFix/>
          </a:blip>
          <a:stretch>
            <a:fillRect/>
          </a:stretch>
        </p:blipFill>
        <p:spPr>
          <a:xfrm>
            <a:off x="359425" y="1320125"/>
            <a:ext cx="8379825" cy="3637475"/>
          </a:xfrm>
          <a:prstGeom prst="rect">
            <a:avLst/>
          </a:prstGeom>
          <a:noFill/>
          <a:ln>
            <a:noFill/>
          </a:ln>
          <a:effectLst>
            <a:outerShdw blurRad="57150" dist="114300" dir="5400000" algn="bl" rotWithShape="0">
              <a:srgbClr val="000000">
                <a:alpha val="50000"/>
              </a:srgbClr>
            </a:outerShdw>
          </a:effectLst>
        </p:spPr>
      </p:pic>
      <p:sp>
        <p:nvSpPr>
          <p:cNvPr id="624" name="Google Shape;624;p6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70"/>
          <p:cNvSpPr txBox="1">
            <a:spLocks noGrp="1"/>
          </p:cNvSpPr>
          <p:nvPr>
            <p:ph type="title"/>
          </p:nvPr>
        </p:nvSpPr>
        <p:spPr>
          <a:xfrm>
            <a:off x="161125" y="198800"/>
            <a:ext cx="8883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rPr>
              <a:t>Terrain Data Modelling:</a:t>
            </a:r>
            <a:endParaRPr sz="1800">
              <a:solidFill>
                <a:srgbClr val="990000"/>
              </a:solidFill>
            </a:endParaRPr>
          </a:p>
          <a:p>
            <a:pPr marL="0" lvl="0" indent="0" algn="ctr" rtl="0">
              <a:spcBef>
                <a:spcPts val="0"/>
              </a:spcBef>
              <a:spcAft>
                <a:spcPts val="0"/>
              </a:spcAft>
              <a:buNone/>
            </a:pPr>
            <a:r>
              <a:rPr lang="en" sz="1200">
                <a:solidFill>
                  <a:srgbClr val="990000"/>
                </a:solidFill>
              </a:rPr>
              <a:t>Model Used and Justification:</a:t>
            </a:r>
            <a:endParaRPr sz="1200">
              <a:solidFill>
                <a:srgbClr val="990000"/>
              </a:solidFill>
            </a:endParaRPr>
          </a:p>
        </p:txBody>
      </p:sp>
      <p:sp>
        <p:nvSpPr>
          <p:cNvPr id="630" name="Google Shape;630;p70"/>
          <p:cNvSpPr txBox="1"/>
          <p:nvPr/>
        </p:nvSpPr>
        <p:spPr>
          <a:xfrm>
            <a:off x="161125" y="818000"/>
            <a:ext cx="8883600" cy="41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990000"/>
                </a:solidFill>
                <a:latin typeface="Raleway"/>
                <a:ea typeface="Raleway"/>
                <a:cs typeface="Raleway"/>
                <a:sym typeface="Raleway"/>
              </a:rPr>
              <a:t>Model Used:</a:t>
            </a:r>
            <a:endParaRPr sz="1600" b="1">
              <a:solidFill>
                <a:srgbClr val="990000"/>
              </a:solidFill>
              <a:latin typeface="Raleway"/>
              <a:ea typeface="Raleway"/>
              <a:cs typeface="Raleway"/>
              <a:sym typeface="Raleway"/>
            </a:endParaRPr>
          </a:p>
          <a:p>
            <a:pPr marL="457200" lvl="0" indent="-317500" algn="l" rtl="0">
              <a:spcBef>
                <a:spcPts val="0"/>
              </a:spcBef>
              <a:spcAft>
                <a:spcPts val="0"/>
              </a:spcAft>
              <a:buClr>
                <a:schemeClr val="dk2"/>
              </a:buClr>
              <a:buSzPts val="1400"/>
              <a:buChar char="●"/>
            </a:pPr>
            <a:r>
              <a:rPr lang="en">
                <a:solidFill>
                  <a:srgbClr val="980000"/>
                </a:solidFill>
              </a:rPr>
              <a:t>The Random Forest</a:t>
            </a:r>
            <a:r>
              <a:rPr lang="en">
                <a:solidFill>
                  <a:schemeClr val="dk2"/>
                </a:solidFill>
              </a:rPr>
              <a:t> has been chosen to predict the occurence of wildfire using terrain data</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l" rtl="0">
              <a:spcBef>
                <a:spcPts val="0"/>
              </a:spcBef>
              <a:spcAft>
                <a:spcPts val="0"/>
              </a:spcAft>
              <a:buNone/>
            </a:pPr>
            <a:r>
              <a:rPr lang="en" sz="1600" b="1">
                <a:solidFill>
                  <a:srgbClr val="990000"/>
                </a:solidFill>
                <a:latin typeface="Raleway"/>
                <a:ea typeface="Raleway"/>
                <a:cs typeface="Raleway"/>
                <a:sym typeface="Raleway"/>
              </a:rPr>
              <a:t>MODEL</a:t>
            </a:r>
            <a:r>
              <a:rPr lang="en">
                <a:solidFill>
                  <a:schemeClr val="dk2"/>
                </a:solidFill>
              </a:rPr>
              <a:t> </a:t>
            </a:r>
            <a:r>
              <a:rPr lang="en" sz="1600" b="1">
                <a:solidFill>
                  <a:srgbClr val="990000"/>
                </a:solidFill>
                <a:latin typeface="Raleway"/>
                <a:ea typeface="Raleway"/>
                <a:cs typeface="Raleway"/>
                <a:sym typeface="Raleway"/>
              </a:rPr>
              <a:t>JUSTIFICATION</a:t>
            </a:r>
            <a:r>
              <a:rPr lang="en">
                <a:solidFill>
                  <a:schemeClr val="dk2"/>
                </a:solidFill>
              </a:rPr>
              <a:t>:</a:t>
            </a:r>
            <a:endParaRPr>
              <a:solidFill>
                <a:schemeClr val="dk2"/>
              </a:solidFill>
            </a:endParaRPr>
          </a:p>
          <a:p>
            <a:pPr marL="0" lvl="0" indent="0" algn="l" rtl="0">
              <a:spcBef>
                <a:spcPts val="0"/>
              </a:spcBef>
              <a:spcAft>
                <a:spcPts val="0"/>
              </a:spcAft>
              <a:buNone/>
            </a:pPr>
            <a:endParaRPr>
              <a:solidFill>
                <a:schemeClr val="dk2"/>
              </a:solidFill>
            </a:endParaRPr>
          </a:p>
          <a:p>
            <a:pPr marL="457200" marR="0" lvl="0" indent="-317500" algn="l" rtl="0">
              <a:lnSpc>
                <a:spcPct val="100000"/>
              </a:lnSpc>
              <a:spcBef>
                <a:spcPts val="0"/>
              </a:spcBef>
              <a:spcAft>
                <a:spcPts val="0"/>
              </a:spcAft>
              <a:buSzPts val="1400"/>
              <a:buAutoNum type="arabicPeriod"/>
            </a:pPr>
            <a:r>
              <a:rPr lang="en">
                <a:solidFill>
                  <a:schemeClr val="dk2"/>
                </a:solidFill>
              </a:rPr>
              <a:t>Random forest </a:t>
            </a:r>
            <a:r>
              <a:rPr lang="en">
                <a:solidFill>
                  <a:srgbClr val="980000"/>
                </a:solidFill>
              </a:rPr>
              <a:t>builds multiple decision trees and merges them together</a:t>
            </a:r>
            <a:r>
              <a:rPr lang="en">
                <a:solidFill>
                  <a:schemeClr val="dk2"/>
                </a:solidFill>
              </a:rPr>
              <a:t> to get a </a:t>
            </a:r>
            <a:r>
              <a:rPr lang="en">
                <a:solidFill>
                  <a:srgbClr val="980000"/>
                </a:solidFill>
              </a:rPr>
              <a:t>more accurate and stable prediction</a:t>
            </a:r>
            <a:endParaRPr>
              <a:solidFill>
                <a:srgbClr val="980000"/>
              </a:solidFill>
            </a:endParaRPr>
          </a:p>
          <a:p>
            <a:pPr marL="457200" marR="0" lvl="0" indent="0" algn="l" rtl="0">
              <a:lnSpc>
                <a:spcPct val="100000"/>
              </a:lnSpc>
              <a:spcBef>
                <a:spcPts val="0"/>
              </a:spcBef>
              <a:spcAft>
                <a:spcPts val="0"/>
              </a:spcAft>
              <a:buNone/>
            </a:pPr>
            <a:endParaRPr>
              <a:solidFill>
                <a:srgbClr val="980000"/>
              </a:solidFill>
            </a:endParaRPr>
          </a:p>
          <a:p>
            <a:pPr marL="457200" lvl="0" indent="-317500" algn="l" rtl="0">
              <a:spcBef>
                <a:spcPts val="0"/>
              </a:spcBef>
              <a:spcAft>
                <a:spcPts val="0"/>
              </a:spcAft>
              <a:buSzPts val="1400"/>
              <a:buAutoNum type="arabicPeriod"/>
            </a:pPr>
            <a:r>
              <a:rPr lang="en">
                <a:solidFill>
                  <a:schemeClr val="dk2"/>
                </a:solidFill>
              </a:rPr>
              <a:t>Random Forest adds additional randomness to the model, while growing the trees. Instead of searching for the most important feature while splitting a node, it searches for the </a:t>
            </a:r>
            <a:r>
              <a:rPr lang="en">
                <a:solidFill>
                  <a:srgbClr val="980000"/>
                </a:solidFill>
              </a:rPr>
              <a:t>best feature among a random subset of features</a:t>
            </a:r>
            <a:r>
              <a:rPr lang="en">
                <a:solidFill>
                  <a:schemeClr val="dk2"/>
                </a:solidFill>
              </a:rPr>
              <a:t>. This results in a </a:t>
            </a:r>
            <a:r>
              <a:rPr lang="en">
                <a:solidFill>
                  <a:srgbClr val="980000"/>
                </a:solidFill>
              </a:rPr>
              <a:t>wide diversity</a:t>
            </a:r>
            <a:r>
              <a:rPr lang="en">
                <a:solidFill>
                  <a:schemeClr val="dk2"/>
                </a:solidFill>
              </a:rPr>
              <a:t> that generally results in a</a:t>
            </a:r>
            <a:r>
              <a:rPr lang="en">
                <a:solidFill>
                  <a:srgbClr val="980000"/>
                </a:solidFill>
              </a:rPr>
              <a:t> better model</a:t>
            </a:r>
            <a:endParaRPr/>
          </a:p>
          <a:p>
            <a:pPr marL="0" lvl="0" indent="0" algn="l" rtl="0">
              <a:spcBef>
                <a:spcPts val="0"/>
              </a:spcBef>
              <a:spcAft>
                <a:spcPts val="0"/>
              </a:spcAft>
              <a:buNone/>
            </a:pPr>
            <a:endParaRPr>
              <a:solidFill>
                <a:schemeClr val="dk2"/>
              </a:solidFill>
            </a:endParaRPr>
          </a:p>
          <a:p>
            <a:pPr marL="457200" lvl="0" indent="-317500" algn="l" rtl="0">
              <a:spcBef>
                <a:spcPts val="0"/>
              </a:spcBef>
              <a:spcAft>
                <a:spcPts val="0"/>
              </a:spcAft>
              <a:buSzPts val="1400"/>
              <a:buAutoNum type="arabicPeriod"/>
            </a:pPr>
            <a:r>
              <a:rPr lang="en">
                <a:solidFill>
                  <a:schemeClr val="dk2"/>
                </a:solidFill>
              </a:rPr>
              <a:t>It is very easy to </a:t>
            </a:r>
            <a:r>
              <a:rPr lang="en">
                <a:solidFill>
                  <a:srgbClr val="980000"/>
                </a:solidFill>
              </a:rPr>
              <a:t>measure the relative importance of each feature</a:t>
            </a:r>
            <a:r>
              <a:rPr lang="en">
                <a:solidFill>
                  <a:schemeClr val="dk2"/>
                </a:solidFill>
              </a:rPr>
              <a:t> on the prediction</a:t>
            </a:r>
            <a:endParaRPr>
              <a:solidFill>
                <a:schemeClr val="dk2"/>
              </a:solidFill>
            </a:endParaRPr>
          </a:p>
          <a:p>
            <a:pPr marL="0" lvl="0" indent="0" algn="l" rtl="0">
              <a:spcBef>
                <a:spcPts val="0"/>
              </a:spcBef>
              <a:spcAft>
                <a:spcPts val="0"/>
              </a:spcAft>
              <a:buNone/>
            </a:pPr>
            <a:endParaRPr>
              <a:solidFill>
                <a:schemeClr val="dk2"/>
              </a:solidFill>
            </a:endParaRPr>
          </a:p>
          <a:p>
            <a:pPr marL="457200" lvl="0" indent="-317500" algn="l" rtl="0">
              <a:spcBef>
                <a:spcPts val="0"/>
              </a:spcBef>
              <a:spcAft>
                <a:spcPts val="0"/>
              </a:spcAft>
              <a:buSzPts val="1400"/>
              <a:buAutoNum type="arabicPeriod"/>
            </a:pPr>
            <a:r>
              <a:rPr lang="en">
                <a:solidFill>
                  <a:schemeClr val="dk2"/>
                </a:solidFill>
              </a:rPr>
              <a:t>Random Forests also provides facilities for</a:t>
            </a:r>
            <a:r>
              <a:rPr lang="en">
                <a:solidFill>
                  <a:srgbClr val="980000"/>
                </a:solidFill>
              </a:rPr>
              <a:t> autotuning the hyper parameter</a:t>
            </a:r>
            <a:r>
              <a:rPr lang="en">
                <a:solidFill>
                  <a:schemeClr val="dk2"/>
                </a:solidFill>
              </a:rPr>
              <a:t> to improve the </a:t>
            </a:r>
            <a:r>
              <a:rPr lang="en">
                <a:solidFill>
                  <a:srgbClr val="980000"/>
                </a:solidFill>
              </a:rPr>
              <a:t>predictive power</a:t>
            </a:r>
            <a:r>
              <a:rPr lang="en">
                <a:solidFill>
                  <a:schemeClr val="dk2"/>
                </a:solidFill>
              </a:rPr>
              <a:t> of the model</a:t>
            </a:r>
            <a:endParaRPr>
              <a:solidFill>
                <a:schemeClr val="dk2"/>
              </a:solidFill>
            </a:endParaRPr>
          </a:p>
          <a:p>
            <a:pPr marL="0" lvl="0" indent="0" algn="l" rtl="0">
              <a:spcBef>
                <a:spcPts val="0"/>
              </a:spcBef>
              <a:spcAft>
                <a:spcPts val="0"/>
              </a:spcAft>
              <a:buNone/>
            </a:pPr>
            <a:endParaRPr>
              <a:solidFill>
                <a:schemeClr val="dk2"/>
              </a:solidFill>
            </a:endParaRPr>
          </a:p>
          <a:p>
            <a:pPr marL="0" lvl="0" indent="0" algn="ctr" rtl="0">
              <a:spcBef>
                <a:spcPts val="0"/>
              </a:spcBef>
              <a:spcAft>
                <a:spcPts val="0"/>
              </a:spcAft>
              <a:buNone/>
            </a:pPr>
            <a:endParaRPr sz="1800" b="1">
              <a:solidFill>
                <a:srgbClr val="990000"/>
              </a:solidFill>
              <a:latin typeface="Raleway"/>
              <a:ea typeface="Raleway"/>
              <a:cs typeface="Raleway"/>
              <a:sym typeface="Raleway"/>
            </a:endParaRPr>
          </a:p>
        </p:txBody>
      </p:sp>
      <p:sp>
        <p:nvSpPr>
          <p:cNvPr id="631" name="Google Shape;631;p7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1"/>
          <p:cNvSpPr txBox="1">
            <a:spLocks noGrp="1"/>
          </p:cNvSpPr>
          <p:nvPr>
            <p:ph type="title"/>
          </p:nvPr>
        </p:nvSpPr>
        <p:spPr>
          <a:xfrm>
            <a:off x="161125" y="198800"/>
            <a:ext cx="8883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rPr>
              <a:t>Terrain Data Modelling:</a:t>
            </a:r>
            <a:endParaRPr sz="1800">
              <a:solidFill>
                <a:srgbClr val="990000"/>
              </a:solidFill>
            </a:endParaRPr>
          </a:p>
          <a:p>
            <a:pPr marL="0" lvl="0" indent="0" algn="ctr" rtl="0">
              <a:spcBef>
                <a:spcPts val="0"/>
              </a:spcBef>
              <a:spcAft>
                <a:spcPts val="0"/>
              </a:spcAft>
              <a:buNone/>
            </a:pPr>
            <a:r>
              <a:rPr lang="en" sz="1200">
                <a:solidFill>
                  <a:srgbClr val="990000"/>
                </a:solidFill>
              </a:rPr>
              <a:t>Random Forest Model Statistical Inference</a:t>
            </a:r>
            <a:endParaRPr sz="1200">
              <a:solidFill>
                <a:srgbClr val="990000"/>
              </a:solidFill>
            </a:endParaRPr>
          </a:p>
        </p:txBody>
      </p:sp>
      <p:sp>
        <p:nvSpPr>
          <p:cNvPr id="637" name="Google Shape;637;p71"/>
          <p:cNvSpPr txBox="1"/>
          <p:nvPr/>
        </p:nvSpPr>
        <p:spPr>
          <a:xfrm>
            <a:off x="0" y="818000"/>
            <a:ext cx="9044700" cy="41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rgbClr val="990000"/>
              </a:solidFill>
              <a:latin typeface="Raleway"/>
              <a:ea typeface="Raleway"/>
              <a:cs typeface="Raleway"/>
              <a:sym typeface="Raleway"/>
            </a:endParaRPr>
          </a:p>
        </p:txBody>
      </p:sp>
      <p:pic>
        <p:nvPicPr>
          <p:cNvPr id="638" name="Google Shape;638;p71"/>
          <p:cNvPicPr preferRelativeResize="0"/>
          <p:nvPr/>
        </p:nvPicPr>
        <p:blipFill>
          <a:blip r:embed="rId3">
            <a:alphaModFix/>
          </a:blip>
          <a:stretch>
            <a:fillRect/>
          </a:stretch>
        </p:blipFill>
        <p:spPr>
          <a:xfrm>
            <a:off x="929550" y="818000"/>
            <a:ext cx="7300050" cy="3431775"/>
          </a:xfrm>
          <a:prstGeom prst="rect">
            <a:avLst/>
          </a:prstGeom>
          <a:noFill/>
          <a:ln>
            <a:noFill/>
          </a:ln>
        </p:spPr>
      </p:pic>
      <p:pic>
        <p:nvPicPr>
          <p:cNvPr id="639" name="Google Shape;639;p71"/>
          <p:cNvPicPr preferRelativeResize="0"/>
          <p:nvPr/>
        </p:nvPicPr>
        <p:blipFill>
          <a:blip r:embed="rId4">
            <a:alphaModFix/>
          </a:blip>
          <a:stretch>
            <a:fillRect/>
          </a:stretch>
        </p:blipFill>
        <p:spPr>
          <a:xfrm>
            <a:off x="1041100" y="4249775"/>
            <a:ext cx="7188500" cy="778275"/>
          </a:xfrm>
          <a:prstGeom prst="rect">
            <a:avLst/>
          </a:prstGeom>
          <a:noFill/>
          <a:ln>
            <a:noFill/>
          </a:ln>
        </p:spPr>
      </p:pic>
      <p:sp>
        <p:nvSpPr>
          <p:cNvPr id="640" name="Google Shape;640;p7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72"/>
          <p:cNvSpPr txBox="1">
            <a:spLocks noGrp="1"/>
          </p:cNvSpPr>
          <p:nvPr>
            <p:ph type="title"/>
          </p:nvPr>
        </p:nvSpPr>
        <p:spPr>
          <a:xfrm>
            <a:off x="161125" y="198800"/>
            <a:ext cx="8883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rPr>
              <a:t>Terrain Data Modelling:</a:t>
            </a:r>
            <a:endParaRPr sz="1800">
              <a:solidFill>
                <a:srgbClr val="990000"/>
              </a:solidFill>
            </a:endParaRPr>
          </a:p>
          <a:p>
            <a:pPr marL="0" lvl="0" indent="0" algn="ctr" rtl="0">
              <a:spcBef>
                <a:spcPts val="0"/>
              </a:spcBef>
              <a:spcAft>
                <a:spcPts val="0"/>
              </a:spcAft>
              <a:buNone/>
            </a:pPr>
            <a:r>
              <a:rPr lang="en" sz="1200">
                <a:solidFill>
                  <a:srgbClr val="990000"/>
                </a:solidFill>
              </a:rPr>
              <a:t>Random Forest Model Randomized Search Cross Validation Statistical Inference and Accuracy</a:t>
            </a:r>
            <a:endParaRPr sz="1200">
              <a:solidFill>
                <a:srgbClr val="990000"/>
              </a:solidFill>
            </a:endParaRPr>
          </a:p>
        </p:txBody>
      </p:sp>
      <p:sp>
        <p:nvSpPr>
          <p:cNvPr id="646" name="Google Shape;646;p72"/>
          <p:cNvSpPr txBox="1"/>
          <p:nvPr/>
        </p:nvSpPr>
        <p:spPr>
          <a:xfrm>
            <a:off x="0" y="818000"/>
            <a:ext cx="9044700" cy="41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rgbClr val="990000"/>
              </a:solidFill>
              <a:latin typeface="Raleway"/>
              <a:ea typeface="Raleway"/>
              <a:cs typeface="Raleway"/>
              <a:sym typeface="Raleway"/>
            </a:endParaRPr>
          </a:p>
        </p:txBody>
      </p:sp>
      <p:pic>
        <p:nvPicPr>
          <p:cNvPr id="647" name="Google Shape;647;p72"/>
          <p:cNvPicPr preferRelativeResize="0"/>
          <p:nvPr/>
        </p:nvPicPr>
        <p:blipFill>
          <a:blip r:embed="rId3">
            <a:alphaModFix/>
          </a:blip>
          <a:stretch>
            <a:fillRect/>
          </a:stretch>
        </p:blipFill>
        <p:spPr>
          <a:xfrm>
            <a:off x="1499675" y="1834300"/>
            <a:ext cx="6172200" cy="3135700"/>
          </a:xfrm>
          <a:prstGeom prst="rect">
            <a:avLst/>
          </a:prstGeom>
          <a:noFill/>
          <a:ln>
            <a:noFill/>
          </a:ln>
        </p:spPr>
      </p:pic>
      <p:sp>
        <p:nvSpPr>
          <p:cNvPr id="648" name="Google Shape;648;p7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649" name="Google Shape;649;p72"/>
          <p:cNvPicPr preferRelativeResize="0"/>
          <p:nvPr/>
        </p:nvPicPr>
        <p:blipFill>
          <a:blip r:embed="rId4">
            <a:alphaModFix/>
          </a:blip>
          <a:stretch>
            <a:fillRect/>
          </a:stretch>
        </p:blipFill>
        <p:spPr>
          <a:xfrm>
            <a:off x="1499675" y="721675"/>
            <a:ext cx="6172199" cy="1112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7"/>
          <p:cNvPicPr preferRelativeResize="0"/>
          <p:nvPr/>
        </p:nvPicPr>
        <p:blipFill rotWithShape="1">
          <a:blip r:embed="rId3">
            <a:alphaModFix/>
          </a:blip>
          <a:srcRect l="16233" t="3679" r="27479" b="15973"/>
          <a:stretch/>
        </p:blipFill>
        <p:spPr>
          <a:xfrm>
            <a:off x="152400" y="152400"/>
            <a:ext cx="3281700" cy="3126901"/>
          </a:xfrm>
          <a:prstGeom prst="rect">
            <a:avLst/>
          </a:prstGeom>
          <a:noFill/>
          <a:ln>
            <a:noFill/>
          </a:ln>
          <a:effectLst>
            <a:outerShdw blurRad="171450" dist="114300" dir="5400000" algn="bl" rotWithShape="0">
              <a:srgbClr val="000000">
                <a:alpha val="50000"/>
              </a:srgbClr>
            </a:outerShdw>
          </a:effectLst>
        </p:spPr>
      </p:pic>
      <p:pic>
        <p:nvPicPr>
          <p:cNvPr id="190" name="Google Shape;190;p37"/>
          <p:cNvPicPr preferRelativeResize="0"/>
          <p:nvPr/>
        </p:nvPicPr>
        <p:blipFill rotWithShape="1">
          <a:blip r:embed="rId4">
            <a:alphaModFix/>
          </a:blip>
          <a:srcRect l="-1100" r="1100" b="13277"/>
          <a:stretch/>
        </p:blipFill>
        <p:spPr>
          <a:xfrm>
            <a:off x="3597425" y="152400"/>
            <a:ext cx="5401374" cy="3126901"/>
          </a:xfrm>
          <a:prstGeom prst="rect">
            <a:avLst/>
          </a:prstGeom>
          <a:noFill/>
          <a:ln>
            <a:noFill/>
          </a:ln>
          <a:effectLst>
            <a:outerShdw blurRad="171450" dist="114300" dir="5400000" algn="bl" rotWithShape="0">
              <a:srgbClr val="000000">
                <a:alpha val="50000"/>
              </a:srgbClr>
            </a:outerShdw>
          </a:effectLst>
        </p:spPr>
      </p:pic>
      <p:sp>
        <p:nvSpPr>
          <p:cNvPr id="191" name="Google Shape;191;p37"/>
          <p:cNvSpPr txBox="1">
            <a:spLocks noGrp="1"/>
          </p:cNvSpPr>
          <p:nvPr>
            <p:ph type="title"/>
          </p:nvPr>
        </p:nvSpPr>
        <p:spPr>
          <a:xfrm>
            <a:off x="0" y="3279300"/>
            <a:ext cx="8770200" cy="151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&amp; Test Data Prep </a:t>
            </a:r>
            <a:endParaRPr/>
          </a:p>
          <a:p>
            <a:pPr marL="0" lvl="0" indent="0" algn="ctr" rtl="0">
              <a:spcBef>
                <a:spcPts val="0"/>
              </a:spcBef>
              <a:spcAft>
                <a:spcPts val="0"/>
              </a:spcAft>
              <a:buNone/>
            </a:pPr>
            <a:endParaRPr/>
          </a:p>
        </p:txBody>
      </p:sp>
      <p:sp>
        <p:nvSpPr>
          <p:cNvPr id="192" name="Google Shape;192;p37"/>
          <p:cNvSpPr txBox="1">
            <a:spLocks noGrp="1"/>
          </p:cNvSpPr>
          <p:nvPr>
            <p:ph type="body" idx="1"/>
          </p:nvPr>
        </p:nvSpPr>
        <p:spPr>
          <a:xfrm>
            <a:off x="0" y="3841175"/>
            <a:ext cx="9016800" cy="10776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solidFill>
                  <a:srgbClr val="000000"/>
                </a:solidFill>
              </a:rPr>
              <a:t>B/w 2014 &amp; 2017 , 937 Fires occurred in CA ⇒ 937 Fire Centroids </a:t>
            </a:r>
            <a:endParaRPr>
              <a:solidFill>
                <a:srgbClr val="000000"/>
              </a:solidFill>
            </a:endParaRPr>
          </a:p>
          <a:p>
            <a:pPr marL="0" lvl="0" indent="0" algn="ctr" rtl="0">
              <a:lnSpc>
                <a:spcPct val="100000"/>
              </a:lnSpc>
              <a:spcBef>
                <a:spcPts val="1000"/>
              </a:spcBef>
              <a:spcAft>
                <a:spcPts val="0"/>
              </a:spcAft>
              <a:buNone/>
            </a:pPr>
            <a:r>
              <a:rPr lang="en" sz="1800">
                <a:solidFill>
                  <a:srgbClr val="000000"/>
                </a:solidFill>
              </a:rPr>
              <a:t>937 Fire Centroids (red) 	+  937  Randomly chosen </a:t>
            </a:r>
            <a:r>
              <a:rPr lang="en" sz="1800" b="1">
                <a:solidFill>
                  <a:srgbClr val="000000"/>
                </a:solidFill>
              </a:rPr>
              <a:t>Non-Fire </a:t>
            </a:r>
            <a:r>
              <a:rPr lang="en" sz="1800">
                <a:solidFill>
                  <a:srgbClr val="000000"/>
                </a:solidFill>
              </a:rPr>
              <a:t>points (blue) </a:t>
            </a:r>
            <a:endParaRPr sz="1800">
              <a:solidFill>
                <a:srgbClr val="000000"/>
              </a:solidFill>
            </a:endParaRPr>
          </a:p>
          <a:p>
            <a:pPr marL="0" lvl="0" indent="0" algn="ctr" rtl="0">
              <a:lnSpc>
                <a:spcPct val="100000"/>
              </a:lnSpc>
              <a:spcBef>
                <a:spcPts val="1000"/>
              </a:spcBef>
              <a:spcAft>
                <a:spcPts val="0"/>
              </a:spcAft>
              <a:buNone/>
            </a:pPr>
            <a:r>
              <a:rPr lang="en" sz="1800">
                <a:solidFill>
                  <a:srgbClr val="000000"/>
                </a:solidFill>
              </a:rPr>
              <a:t>⇒ 1874 </a:t>
            </a:r>
            <a:r>
              <a:rPr lang="en" sz="1800" b="1">
                <a:solidFill>
                  <a:srgbClr val="000000"/>
                </a:solidFill>
              </a:rPr>
              <a:t>Training set</a:t>
            </a:r>
            <a:r>
              <a:rPr lang="en" sz="1800">
                <a:solidFill>
                  <a:srgbClr val="000000"/>
                </a:solidFill>
              </a:rPr>
              <a:t> </a:t>
            </a:r>
            <a:r>
              <a:rPr lang="en" i="1">
                <a:solidFill>
                  <a:srgbClr val="000000"/>
                </a:solidFill>
              </a:rPr>
              <a:t>[ Location - Time Units (Lon, Lat, time)  &amp; Labels (Yes/No) ]</a:t>
            </a:r>
            <a:endParaRPr i="1">
              <a:solidFill>
                <a:srgbClr val="000000"/>
              </a:solidFill>
            </a:endParaRPr>
          </a:p>
          <a:p>
            <a:pPr marL="0" lvl="0" indent="0" algn="ctr" rtl="0">
              <a:lnSpc>
                <a:spcPct val="100000"/>
              </a:lnSpc>
              <a:spcBef>
                <a:spcPts val="1000"/>
              </a:spcBef>
              <a:spcAft>
                <a:spcPts val="1000"/>
              </a:spcAft>
              <a:buNone/>
            </a:pPr>
            <a:endParaRPr sz="1800">
              <a:solidFill>
                <a:srgbClr val="000000"/>
              </a:solidFill>
            </a:endParaRPr>
          </a:p>
        </p:txBody>
      </p:sp>
      <p:sp>
        <p:nvSpPr>
          <p:cNvPr id="193" name="Google Shape;19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94" name="Google Shape;194;p37"/>
          <p:cNvPicPr preferRelativeResize="0"/>
          <p:nvPr/>
        </p:nvPicPr>
        <p:blipFill rotWithShape="1">
          <a:blip r:embed="rId5">
            <a:alphaModFix/>
          </a:blip>
          <a:srcRect l="14147" t="17679" r="35789" b="41630"/>
          <a:stretch/>
        </p:blipFill>
        <p:spPr>
          <a:xfrm>
            <a:off x="2479100" y="1893600"/>
            <a:ext cx="1943400" cy="1077524"/>
          </a:xfrm>
          <a:prstGeom prst="rect">
            <a:avLst/>
          </a:prstGeom>
          <a:noFill/>
          <a:ln>
            <a:noFill/>
          </a:ln>
          <a:effectLst>
            <a:outerShdw blurRad="57150" dist="47625" dir="5400000" algn="bl" rotWithShape="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3"/>
          <p:cNvSpPr txBox="1">
            <a:spLocks noGrp="1"/>
          </p:cNvSpPr>
          <p:nvPr>
            <p:ph type="title"/>
          </p:nvPr>
        </p:nvSpPr>
        <p:spPr>
          <a:xfrm>
            <a:off x="161125" y="198800"/>
            <a:ext cx="8883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rPr>
              <a:t>Terrain Data Modelling:</a:t>
            </a:r>
            <a:endParaRPr sz="1800">
              <a:solidFill>
                <a:srgbClr val="990000"/>
              </a:solidFill>
            </a:endParaRPr>
          </a:p>
          <a:p>
            <a:pPr marL="0" lvl="0" indent="0" algn="ctr" rtl="0">
              <a:spcBef>
                <a:spcPts val="0"/>
              </a:spcBef>
              <a:spcAft>
                <a:spcPts val="0"/>
              </a:spcAft>
              <a:buNone/>
            </a:pPr>
            <a:r>
              <a:rPr lang="en" sz="1200">
                <a:solidFill>
                  <a:srgbClr val="990000"/>
                </a:solidFill>
              </a:rPr>
              <a:t>Random Forest-Identifying the features of importance and retaining 95% important information in model</a:t>
            </a:r>
            <a:endParaRPr sz="1200">
              <a:solidFill>
                <a:srgbClr val="990000"/>
              </a:solidFill>
            </a:endParaRPr>
          </a:p>
          <a:p>
            <a:pPr marL="0" lvl="0" indent="0" algn="ctr" rtl="0">
              <a:spcBef>
                <a:spcPts val="0"/>
              </a:spcBef>
              <a:spcAft>
                <a:spcPts val="0"/>
              </a:spcAft>
              <a:buNone/>
            </a:pPr>
            <a:endParaRPr sz="1200">
              <a:solidFill>
                <a:srgbClr val="990000"/>
              </a:solidFill>
            </a:endParaRPr>
          </a:p>
        </p:txBody>
      </p:sp>
      <p:sp>
        <p:nvSpPr>
          <p:cNvPr id="655" name="Google Shape;655;p73"/>
          <p:cNvSpPr txBox="1"/>
          <p:nvPr/>
        </p:nvSpPr>
        <p:spPr>
          <a:xfrm>
            <a:off x="0" y="818000"/>
            <a:ext cx="9044700" cy="41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b="1">
              <a:solidFill>
                <a:srgbClr val="990000"/>
              </a:solidFill>
              <a:latin typeface="Raleway"/>
              <a:ea typeface="Raleway"/>
              <a:cs typeface="Raleway"/>
              <a:sym typeface="Raleway"/>
            </a:endParaRPr>
          </a:p>
        </p:txBody>
      </p:sp>
      <p:sp>
        <p:nvSpPr>
          <p:cNvPr id="656" name="Google Shape;656;p7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657" name="Google Shape;657;p73"/>
          <p:cNvPicPr preferRelativeResize="0"/>
          <p:nvPr/>
        </p:nvPicPr>
        <p:blipFill>
          <a:blip r:embed="rId3">
            <a:alphaModFix/>
          </a:blip>
          <a:stretch>
            <a:fillRect/>
          </a:stretch>
        </p:blipFill>
        <p:spPr>
          <a:xfrm>
            <a:off x="4275150" y="818000"/>
            <a:ext cx="4276725" cy="2524550"/>
          </a:xfrm>
          <a:prstGeom prst="rect">
            <a:avLst/>
          </a:prstGeom>
          <a:noFill/>
          <a:ln>
            <a:noFill/>
          </a:ln>
        </p:spPr>
      </p:pic>
      <p:pic>
        <p:nvPicPr>
          <p:cNvPr id="658" name="Google Shape;658;p73"/>
          <p:cNvPicPr preferRelativeResize="0"/>
          <p:nvPr/>
        </p:nvPicPr>
        <p:blipFill>
          <a:blip r:embed="rId4">
            <a:alphaModFix/>
          </a:blip>
          <a:stretch>
            <a:fillRect/>
          </a:stretch>
        </p:blipFill>
        <p:spPr>
          <a:xfrm>
            <a:off x="4275150" y="3210050"/>
            <a:ext cx="4222850" cy="1872300"/>
          </a:xfrm>
          <a:prstGeom prst="rect">
            <a:avLst/>
          </a:prstGeom>
          <a:noFill/>
          <a:ln>
            <a:noFill/>
          </a:ln>
        </p:spPr>
      </p:pic>
      <p:graphicFrame>
        <p:nvGraphicFramePr>
          <p:cNvPr id="659" name="Google Shape;659;p73"/>
          <p:cNvGraphicFramePr/>
          <p:nvPr/>
        </p:nvGraphicFramePr>
        <p:xfrm>
          <a:off x="252350" y="980300"/>
          <a:ext cx="3000000" cy="3000000"/>
        </p:xfrm>
        <a:graphic>
          <a:graphicData uri="http://schemas.openxmlformats.org/drawingml/2006/table">
            <a:tbl>
              <a:tblPr>
                <a:noFill/>
                <a:tableStyleId>{F014DF30-87E3-4E1B-8D9B-FDE18C5C85D0}</a:tableStyleId>
              </a:tblPr>
              <a:tblGrid>
                <a:gridCol w="1930825">
                  <a:extLst>
                    <a:ext uri="{9D8B030D-6E8A-4147-A177-3AD203B41FA5}">
                      <a16:colId xmlns:a16="http://schemas.microsoft.com/office/drawing/2014/main" val="20000"/>
                    </a:ext>
                  </a:extLst>
                </a:gridCol>
                <a:gridCol w="1930825">
                  <a:extLst>
                    <a:ext uri="{9D8B030D-6E8A-4147-A177-3AD203B41FA5}">
                      <a16:colId xmlns:a16="http://schemas.microsoft.com/office/drawing/2014/main" val="20001"/>
                    </a:ext>
                  </a:extLst>
                </a:gridCol>
              </a:tblGrid>
              <a:tr h="208750">
                <a:tc>
                  <a:txBody>
                    <a:bodyPr/>
                    <a:lstStyle/>
                    <a:p>
                      <a:pPr marL="0" lvl="0" indent="0" algn="l" rtl="0">
                        <a:spcBef>
                          <a:spcPts val="0"/>
                        </a:spcBef>
                        <a:spcAft>
                          <a:spcPts val="0"/>
                        </a:spcAft>
                        <a:buNone/>
                      </a:pPr>
                      <a:r>
                        <a:rPr lang="en" b="1"/>
                        <a:t>Variable</a:t>
                      </a:r>
                      <a:endParaRPr b="1"/>
                    </a:p>
                  </a:txBody>
                  <a:tcPr marL="91425" marR="91425" marT="91425" marB="91425"/>
                </a:tc>
                <a:tc>
                  <a:txBody>
                    <a:bodyPr/>
                    <a:lstStyle/>
                    <a:p>
                      <a:pPr marL="0" lvl="0" indent="0" algn="l" rtl="0">
                        <a:spcBef>
                          <a:spcPts val="0"/>
                        </a:spcBef>
                        <a:spcAft>
                          <a:spcPts val="0"/>
                        </a:spcAft>
                        <a:buNone/>
                      </a:pPr>
                      <a:r>
                        <a:rPr lang="en" b="1"/>
                        <a:t>Importance</a:t>
                      </a:r>
                      <a:endParaRPr b="1"/>
                    </a:p>
                  </a:txBody>
                  <a:tcPr marL="91425" marR="91425" marT="91425" marB="91425"/>
                </a:tc>
                <a:extLst>
                  <a:ext uri="{0D108BD9-81ED-4DB2-BD59-A6C34878D82A}">
                    <a16:rowId xmlns:a16="http://schemas.microsoft.com/office/drawing/2014/main" val="10000"/>
                  </a:ext>
                </a:extLst>
              </a:tr>
              <a:tr h="208750">
                <a:tc>
                  <a:txBody>
                    <a:bodyPr/>
                    <a:lstStyle/>
                    <a:p>
                      <a:pPr marL="0" lvl="0" indent="0" algn="l" rtl="0">
                        <a:spcBef>
                          <a:spcPts val="0"/>
                        </a:spcBef>
                        <a:spcAft>
                          <a:spcPts val="0"/>
                        </a:spcAft>
                        <a:buNone/>
                      </a:pPr>
                      <a:r>
                        <a:rPr lang="en"/>
                        <a:t>Longitude </a:t>
                      </a:r>
                      <a:endParaRPr/>
                    </a:p>
                  </a:txBody>
                  <a:tcPr marL="91425" marR="91425" marT="91425" marB="91425"/>
                </a:tc>
                <a:tc>
                  <a:txBody>
                    <a:bodyPr/>
                    <a:lstStyle/>
                    <a:p>
                      <a:pPr marL="0" lvl="0" indent="0" algn="r" rtl="0">
                        <a:lnSpc>
                          <a:spcPct val="115000"/>
                        </a:lnSpc>
                        <a:spcBef>
                          <a:spcPts val="0"/>
                        </a:spcBef>
                        <a:spcAft>
                          <a:spcPts val="0"/>
                        </a:spcAft>
                        <a:buNone/>
                      </a:pPr>
                      <a:r>
                        <a:rPr lang="en"/>
                        <a:t>0.27</a:t>
                      </a:r>
                      <a:endParaRPr/>
                    </a:p>
                  </a:txBody>
                  <a:tcPr marL="91425" marR="91425" marT="91425" marB="91425"/>
                </a:tc>
                <a:extLst>
                  <a:ext uri="{0D108BD9-81ED-4DB2-BD59-A6C34878D82A}">
                    <a16:rowId xmlns:a16="http://schemas.microsoft.com/office/drawing/2014/main" val="10001"/>
                  </a:ext>
                </a:extLst>
              </a:tr>
              <a:tr h="208750">
                <a:tc>
                  <a:txBody>
                    <a:bodyPr/>
                    <a:lstStyle/>
                    <a:p>
                      <a:pPr marL="0" lvl="0" indent="0" algn="l" rtl="0">
                        <a:spcBef>
                          <a:spcPts val="0"/>
                        </a:spcBef>
                        <a:spcAft>
                          <a:spcPts val="0"/>
                        </a:spcAft>
                        <a:buNone/>
                      </a:pPr>
                      <a:r>
                        <a:rPr lang="en"/>
                        <a:t>Latitude </a:t>
                      </a:r>
                      <a:endParaRPr/>
                    </a:p>
                  </a:txBody>
                  <a:tcPr marL="91425" marR="91425" marT="91425" marB="91425"/>
                </a:tc>
                <a:tc>
                  <a:txBody>
                    <a:bodyPr/>
                    <a:lstStyle/>
                    <a:p>
                      <a:pPr marL="0" lvl="0" indent="0" algn="r" rtl="0">
                        <a:lnSpc>
                          <a:spcPct val="115000"/>
                        </a:lnSpc>
                        <a:spcBef>
                          <a:spcPts val="0"/>
                        </a:spcBef>
                        <a:spcAft>
                          <a:spcPts val="0"/>
                        </a:spcAft>
                        <a:buNone/>
                      </a:pPr>
                      <a:r>
                        <a:rPr lang="en"/>
                        <a:t>0.19</a:t>
                      </a:r>
                      <a:endParaRPr/>
                    </a:p>
                  </a:txBody>
                  <a:tcPr marL="91425" marR="91425" marT="91425" marB="91425"/>
                </a:tc>
                <a:extLst>
                  <a:ext uri="{0D108BD9-81ED-4DB2-BD59-A6C34878D82A}">
                    <a16:rowId xmlns:a16="http://schemas.microsoft.com/office/drawing/2014/main" val="10002"/>
                  </a:ext>
                </a:extLst>
              </a:tr>
              <a:tr h="208750">
                <a:tc>
                  <a:txBody>
                    <a:bodyPr/>
                    <a:lstStyle/>
                    <a:p>
                      <a:pPr marL="0" lvl="0" indent="0" algn="l" rtl="0">
                        <a:spcBef>
                          <a:spcPts val="0"/>
                        </a:spcBef>
                        <a:spcAft>
                          <a:spcPts val="0"/>
                        </a:spcAft>
                        <a:buNone/>
                      </a:pPr>
                      <a:r>
                        <a:rPr lang="en"/>
                        <a:t>Elevation </a:t>
                      </a:r>
                      <a:endParaRPr/>
                    </a:p>
                  </a:txBody>
                  <a:tcPr marL="91425" marR="91425" marT="91425" marB="91425"/>
                </a:tc>
                <a:tc>
                  <a:txBody>
                    <a:bodyPr/>
                    <a:lstStyle/>
                    <a:p>
                      <a:pPr marL="0" lvl="0" indent="0" algn="r" rtl="0">
                        <a:lnSpc>
                          <a:spcPct val="115000"/>
                        </a:lnSpc>
                        <a:spcBef>
                          <a:spcPts val="0"/>
                        </a:spcBef>
                        <a:spcAft>
                          <a:spcPts val="0"/>
                        </a:spcAft>
                        <a:buNone/>
                      </a:pPr>
                      <a:r>
                        <a:rPr lang="en"/>
                        <a:t>0.18</a:t>
                      </a:r>
                      <a:endParaRPr/>
                    </a:p>
                  </a:txBody>
                  <a:tcPr marL="91425" marR="91425" marT="91425" marB="91425"/>
                </a:tc>
                <a:extLst>
                  <a:ext uri="{0D108BD9-81ED-4DB2-BD59-A6C34878D82A}">
                    <a16:rowId xmlns:a16="http://schemas.microsoft.com/office/drawing/2014/main" val="10003"/>
                  </a:ext>
                </a:extLst>
              </a:tr>
              <a:tr h="208750">
                <a:tc>
                  <a:txBody>
                    <a:bodyPr/>
                    <a:lstStyle/>
                    <a:p>
                      <a:pPr marL="0" lvl="0" indent="0" algn="l" rtl="0">
                        <a:spcBef>
                          <a:spcPts val="0"/>
                        </a:spcBef>
                        <a:spcAft>
                          <a:spcPts val="0"/>
                        </a:spcAft>
                        <a:buNone/>
                      </a:pPr>
                      <a:r>
                        <a:rPr lang="en"/>
                        <a:t>Slope </a:t>
                      </a:r>
                      <a:endParaRPr/>
                    </a:p>
                  </a:txBody>
                  <a:tcPr marL="91425" marR="91425" marT="91425" marB="91425"/>
                </a:tc>
                <a:tc>
                  <a:txBody>
                    <a:bodyPr/>
                    <a:lstStyle/>
                    <a:p>
                      <a:pPr marL="0" lvl="0" indent="0" algn="r" rtl="0">
                        <a:lnSpc>
                          <a:spcPct val="115000"/>
                        </a:lnSpc>
                        <a:spcBef>
                          <a:spcPts val="0"/>
                        </a:spcBef>
                        <a:spcAft>
                          <a:spcPts val="0"/>
                        </a:spcAft>
                        <a:buNone/>
                      </a:pPr>
                      <a:r>
                        <a:rPr lang="en"/>
                        <a:t>0.17</a:t>
                      </a:r>
                      <a:endParaRPr/>
                    </a:p>
                  </a:txBody>
                  <a:tcPr marL="91425" marR="91425" marT="91425" marB="91425"/>
                </a:tc>
                <a:extLst>
                  <a:ext uri="{0D108BD9-81ED-4DB2-BD59-A6C34878D82A}">
                    <a16:rowId xmlns:a16="http://schemas.microsoft.com/office/drawing/2014/main" val="10004"/>
                  </a:ext>
                </a:extLst>
              </a:tr>
              <a:tr h="208750">
                <a:tc>
                  <a:txBody>
                    <a:bodyPr/>
                    <a:lstStyle/>
                    <a:p>
                      <a:pPr marL="0" lvl="0" indent="0" algn="l" rtl="0">
                        <a:spcBef>
                          <a:spcPts val="0"/>
                        </a:spcBef>
                        <a:spcAft>
                          <a:spcPts val="0"/>
                        </a:spcAft>
                        <a:buNone/>
                      </a:pPr>
                      <a:r>
                        <a:rPr lang="en"/>
                        <a:t>Aspect </a:t>
                      </a:r>
                      <a:endParaRPr/>
                    </a:p>
                  </a:txBody>
                  <a:tcPr marL="91425" marR="91425" marT="91425" marB="91425"/>
                </a:tc>
                <a:tc>
                  <a:txBody>
                    <a:bodyPr/>
                    <a:lstStyle/>
                    <a:p>
                      <a:pPr marL="0" lvl="0" indent="0" algn="r" rtl="0">
                        <a:lnSpc>
                          <a:spcPct val="115000"/>
                        </a:lnSpc>
                        <a:spcBef>
                          <a:spcPts val="0"/>
                        </a:spcBef>
                        <a:spcAft>
                          <a:spcPts val="0"/>
                        </a:spcAft>
                        <a:buNone/>
                      </a:pPr>
                      <a:r>
                        <a:rPr lang="en"/>
                        <a:t>0.14</a:t>
                      </a:r>
                      <a:endParaRPr/>
                    </a:p>
                  </a:txBody>
                  <a:tcPr marL="91425" marR="91425" marT="91425" marB="91425"/>
                </a:tc>
                <a:extLst>
                  <a:ext uri="{0D108BD9-81ED-4DB2-BD59-A6C34878D82A}">
                    <a16:rowId xmlns:a16="http://schemas.microsoft.com/office/drawing/2014/main" val="10005"/>
                  </a:ext>
                </a:extLst>
              </a:tr>
              <a:tr h="208750">
                <a:tc>
                  <a:txBody>
                    <a:bodyPr/>
                    <a:lstStyle/>
                    <a:p>
                      <a:pPr marL="0" lvl="0" indent="0" algn="l" rtl="0">
                        <a:spcBef>
                          <a:spcPts val="0"/>
                        </a:spcBef>
                        <a:spcAft>
                          <a:spcPts val="0"/>
                        </a:spcAft>
                        <a:buNone/>
                      </a:pPr>
                      <a:r>
                        <a:rPr lang="en"/>
                        <a:t>cause </a:t>
                      </a:r>
                      <a:endParaRPr/>
                    </a:p>
                  </a:txBody>
                  <a:tcPr marL="91425" marR="91425" marT="91425" marB="91425"/>
                </a:tc>
                <a:tc>
                  <a:txBody>
                    <a:bodyPr/>
                    <a:lstStyle/>
                    <a:p>
                      <a:pPr marL="0" lvl="0" indent="0" algn="r" rtl="0">
                        <a:lnSpc>
                          <a:spcPct val="115000"/>
                        </a:lnSpc>
                        <a:spcBef>
                          <a:spcPts val="0"/>
                        </a:spcBef>
                        <a:spcAft>
                          <a:spcPts val="0"/>
                        </a:spcAft>
                        <a:buNone/>
                      </a:pPr>
                      <a:r>
                        <a:rPr lang="en"/>
                        <a:t>0.06</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4"/>
          <p:cNvSpPr txBox="1">
            <a:spLocks noGrp="1"/>
          </p:cNvSpPr>
          <p:nvPr>
            <p:ph type="title"/>
          </p:nvPr>
        </p:nvSpPr>
        <p:spPr>
          <a:xfrm>
            <a:off x="161125" y="198800"/>
            <a:ext cx="8883600" cy="61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990000"/>
                </a:solidFill>
              </a:rPr>
              <a:t>Terrain Data Modelling:</a:t>
            </a:r>
            <a:endParaRPr sz="1800">
              <a:solidFill>
                <a:srgbClr val="990000"/>
              </a:solidFill>
            </a:endParaRPr>
          </a:p>
          <a:p>
            <a:pPr marL="0" lvl="0" indent="0" algn="ctr" rtl="0">
              <a:spcBef>
                <a:spcPts val="0"/>
              </a:spcBef>
              <a:spcAft>
                <a:spcPts val="0"/>
              </a:spcAft>
              <a:buNone/>
            </a:pPr>
            <a:r>
              <a:rPr lang="en" sz="1200">
                <a:solidFill>
                  <a:srgbClr val="990000"/>
                </a:solidFill>
              </a:rPr>
              <a:t>Random Forest-Running the model and doing Randomized Search CV for 95% important information</a:t>
            </a:r>
            <a:endParaRPr sz="1200">
              <a:solidFill>
                <a:srgbClr val="990000"/>
              </a:solidFill>
            </a:endParaRPr>
          </a:p>
        </p:txBody>
      </p:sp>
      <p:sp>
        <p:nvSpPr>
          <p:cNvPr id="665" name="Google Shape;665;p74"/>
          <p:cNvSpPr txBox="1"/>
          <p:nvPr/>
        </p:nvSpPr>
        <p:spPr>
          <a:xfrm>
            <a:off x="0" y="818000"/>
            <a:ext cx="9044700" cy="41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AC1145"/>
                </a:solidFill>
                <a:latin typeface="Roboto"/>
                <a:ea typeface="Roboto"/>
                <a:cs typeface="Roboto"/>
                <a:sym typeface="Roboto"/>
              </a:rPr>
              <a:t>Accuracy: </a:t>
            </a:r>
            <a:r>
              <a:rPr lang="en" sz="3000" b="1">
                <a:solidFill>
                  <a:srgbClr val="AC1145"/>
                </a:solidFill>
                <a:latin typeface="Roboto"/>
                <a:ea typeface="Roboto"/>
                <a:cs typeface="Roboto"/>
                <a:sym typeface="Roboto"/>
              </a:rPr>
              <a:t>79.19%</a:t>
            </a:r>
            <a:endParaRPr sz="3000" b="1">
              <a:solidFill>
                <a:srgbClr val="AC1145"/>
              </a:solidFill>
              <a:latin typeface="Roboto"/>
              <a:ea typeface="Roboto"/>
              <a:cs typeface="Roboto"/>
              <a:sym typeface="Roboto"/>
            </a:endParaRPr>
          </a:p>
          <a:p>
            <a:pPr marL="0" lvl="0" indent="0" algn="l" rtl="0">
              <a:spcBef>
                <a:spcPts val="1600"/>
              </a:spcBef>
              <a:spcAft>
                <a:spcPts val="0"/>
              </a:spcAft>
              <a:buClr>
                <a:schemeClr val="dk2"/>
              </a:buClr>
              <a:buSzPts val="1100"/>
              <a:buFont typeface="Arial"/>
              <a:buNone/>
            </a:pPr>
            <a:r>
              <a:rPr lang="en" b="1">
                <a:solidFill>
                  <a:srgbClr val="AC1145"/>
                </a:solidFill>
                <a:latin typeface="Roboto"/>
                <a:ea typeface="Roboto"/>
                <a:cs typeface="Roboto"/>
                <a:sym typeface="Roboto"/>
              </a:rPr>
              <a:t>Mean AUC Score: 0.79829</a:t>
            </a:r>
            <a:endParaRPr sz="3000" b="1">
              <a:solidFill>
                <a:srgbClr val="AC1145"/>
              </a:solidFill>
              <a:latin typeface="Roboto"/>
              <a:ea typeface="Roboto"/>
              <a:cs typeface="Roboto"/>
              <a:sym typeface="Roboto"/>
            </a:endParaRPr>
          </a:p>
          <a:p>
            <a:pPr marL="0" lvl="0" indent="0" algn="l" rtl="0">
              <a:spcBef>
                <a:spcPts val="1600"/>
              </a:spcBef>
              <a:spcAft>
                <a:spcPts val="0"/>
              </a:spcAft>
              <a:buNone/>
            </a:pPr>
            <a:endParaRPr sz="1800" b="1">
              <a:solidFill>
                <a:srgbClr val="990000"/>
              </a:solidFill>
              <a:latin typeface="Raleway"/>
              <a:ea typeface="Raleway"/>
              <a:cs typeface="Raleway"/>
              <a:sym typeface="Raleway"/>
            </a:endParaRPr>
          </a:p>
        </p:txBody>
      </p:sp>
      <p:pic>
        <p:nvPicPr>
          <p:cNvPr id="666" name="Google Shape;666;p74"/>
          <p:cNvPicPr preferRelativeResize="0"/>
          <p:nvPr/>
        </p:nvPicPr>
        <p:blipFill>
          <a:blip r:embed="rId3">
            <a:alphaModFix/>
          </a:blip>
          <a:stretch>
            <a:fillRect/>
          </a:stretch>
        </p:blipFill>
        <p:spPr>
          <a:xfrm>
            <a:off x="2367250" y="778350"/>
            <a:ext cx="6677450" cy="4231275"/>
          </a:xfrm>
          <a:prstGeom prst="rect">
            <a:avLst/>
          </a:prstGeom>
          <a:noFill/>
          <a:ln>
            <a:noFill/>
          </a:ln>
        </p:spPr>
      </p:pic>
      <p:sp>
        <p:nvSpPr>
          <p:cNvPr id="667" name="Google Shape;667;p7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5"/>
          <p:cNvSpPr txBox="1">
            <a:spLocks noGrp="1"/>
          </p:cNvSpPr>
          <p:nvPr>
            <p:ph type="title"/>
          </p:nvPr>
        </p:nvSpPr>
        <p:spPr>
          <a:xfrm>
            <a:off x="623400" y="924950"/>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Comic Sans MS"/>
                <a:ea typeface="Comic Sans MS"/>
                <a:cs typeface="Comic Sans MS"/>
                <a:sym typeface="Comic Sans MS"/>
              </a:rPr>
              <a:t>Human </a:t>
            </a:r>
            <a:endParaRPr sz="3600">
              <a:latin typeface="Comic Sans MS"/>
              <a:ea typeface="Comic Sans MS"/>
              <a:cs typeface="Comic Sans MS"/>
              <a:sym typeface="Comic Sans MS"/>
            </a:endParaRPr>
          </a:p>
          <a:p>
            <a:pPr marL="0" lvl="0" indent="0" algn="l" rtl="0">
              <a:spcBef>
                <a:spcPts val="0"/>
              </a:spcBef>
              <a:spcAft>
                <a:spcPts val="0"/>
              </a:spcAft>
              <a:buNone/>
            </a:pPr>
            <a:r>
              <a:rPr lang="en" sz="3600">
                <a:latin typeface="Comic Sans MS"/>
                <a:ea typeface="Comic Sans MS"/>
                <a:cs typeface="Comic Sans MS"/>
                <a:sym typeface="Comic Sans MS"/>
              </a:rPr>
              <a:t>factors</a:t>
            </a:r>
            <a:endParaRPr sz="3600">
              <a:latin typeface="Comic Sans MS"/>
              <a:ea typeface="Comic Sans MS"/>
              <a:cs typeface="Comic Sans MS"/>
              <a:sym typeface="Comic Sans MS"/>
            </a:endParaRPr>
          </a:p>
        </p:txBody>
      </p:sp>
      <p:sp>
        <p:nvSpPr>
          <p:cNvPr id="673" name="Google Shape;673;p7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674" name="Google Shape;674;p75"/>
          <p:cNvPicPr preferRelativeResize="0"/>
          <p:nvPr/>
        </p:nvPicPr>
        <p:blipFill rotWithShape="1">
          <a:blip r:embed="rId3">
            <a:alphaModFix/>
          </a:blip>
          <a:srcRect l="9255"/>
          <a:stretch/>
        </p:blipFill>
        <p:spPr>
          <a:xfrm>
            <a:off x="3317075" y="431363"/>
            <a:ext cx="5826924" cy="42807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6"/>
          <p:cNvSpPr txBox="1">
            <a:spLocks noGrp="1"/>
          </p:cNvSpPr>
          <p:nvPr>
            <p:ph type="title"/>
          </p:nvPr>
        </p:nvSpPr>
        <p:spPr>
          <a:xfrm>
            <a:off x="311700" y="226775"/>
            <a:ext cx="8520600" cy="6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omic Sans MS"/>
                <a:ea typeface="Comic Sans MS"/>
                <a:cs typeface="Comic Sans MS"/>
                <a:sym typeface="Comic Sans MS"/>
              </a:rPr>
              <a:t>Human factors in a nutshell </a:t>
            </a:r>
            <a:endParaRPr>
              <a:latin typeface="Comic Sans MS"/>
              <a:ea typeface="Comic Sans MS"/>
              <a:cs typeface="Comic Sans MS"/>
              <a:sym typeface="Comic Sans MS"/>
            </a:endParaRPr>
          </a:p>
        </p:txBody>
      </p:sp>
      <p:sp>
        <p:nvSpPr>
          <p:cNvPr id="680" name="Google Shape;680;p7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681" name="Google Shape;681;p76"/>
          <p:cNvPicPr preferRelativeResize="0"/>
          <p:nvPr/>
        </p:nvPicPr>
        <p:blipFill>
          <a:blip r:embed="rId3">
            <a:alphaModFix/>
          </a:blip>
          <a:stretch>
            <a:fillRect/>
          </a:stretch>
        </p:blipFill>
        <p:spPr>
          <a:xfrm>
            <a:off x="913913" y="1069525"/>
            <a:ext cx="7316174" cy="3372825"/>
          </a:xfrm>
          <a:prstGeom prst="rect">
            <a:avLst/>
          </a:prstGeom>
          <a:noFill/>
          <a:ln>
            <a:noFill/>
          </a:ln>
        </p:spPr>
      </p:pic>
      <p:sp>
        <p:nvSpPr>
          <p:cNvPr id="682" name="Google Shape;682;p76"/>
          <p:cNvSpPr/>
          <p:nvPr/>
        </p:nvSpPr>
        <p:spPr>
          <a:xfrm>
            <a:off x="161150" y="1489950"/>
            <a:ext cx="752700" cy="1881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6"/>
          <p:cNvSpPr/>
          <p:nvPr/>
        </p:nvSpPr>
        <p:spPr>
          <a:xfrm>
            <a:off x="161150" y="3867700"/>
            <a:ext cx="752700" cy="1881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6"/>
          <p:cNvSpPr/>
          <p:nvPr/>
        </p:nvSpPr>
        <p:spPr>
          <a:xfrm>
            <a:off x="161150" y="2631088"/>
            <a:ext cx="752700" cy="188100"/>
          </a:xfrm>
          <a:prstGeom prst="rightArrow">
            <a:avLst>
              <a:gd name="adj1" fmla="val 50000"/>
              <a:gd name="adj2" fmla="val 50000"/>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6"/>
          <p:cNvSpPr txBox="1"/>
          <p:nvPr/>
        </p:nvSpPr>
        <p:spPr>
          <a:xfrm>
            <a:off x="913850" y="4583900"/>
            <a:ext cx="79185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b="1" i="1">
                <a:latin typeface="Lato"/>
                <a:ea typeface="Lato"/>
                <a:cs typeface="Lato"/>
                <a:sym typeface="Lato"/>
              </a:rPr>
              <a:t>Stat credits-</a:t>
            </a:r>
            <a:r>
              <a:rPr lang="en" sz="1800" b="1">
                <a:latin typeface="Lato"/>
                <a:ea typeface="Lato"/>
                <a:cs typeface="Lato"/>
                <a:sym typeface="Lato"/>
              </a:rPr>
              <a:t> </a:t>
            </a:r>
            <a:r>
              <a:rPr lang="en" b="1">
                <a:latin typeface="Lato"/>
                <a:ea typeface="Lato"/>
                <a:cs typeface="Lato"/>
                <a:sym typeface="Lato"/>
              </a:rPr>
              <a:t>Morrison, P.H. 2007. </a:t>
            </a:r>
            <a:r>
              <a:rPr lang="en" b="1" i="1">
                <a:latin typeface="Lato"/>
                <a:ea typeface="Lato"/>
                <a:cs typeface="Lato"/>
                <a:sym typeface="Lato"/>
              </a:rPr>
              <a:t>Roads and Wildfires</a:t>
            </a:r>
            <a:r>
              <a:rPr lang="en" b="1">
                <a:latin typeface="Lato"/>
                <a:ea typeface="Lato"/>
                <a:cs typeface="Lato"/>
                <a:sym typeface="Lato"/>
              </a:rPr>
              <a:t>. Pacific Biodiversity Institute, Winthrop,</a:t>
            </a:r>
            <a:endParaRPr b="1">
              <a:latin typeface="Lato"/>
              <a:ea typeface="Lato"/>
              <a:cs typeface="Lato"/>
              <a:sym typeface="Lato"/>
            </a:endParaRPr>
          </a:p>
          <a:p>
            <a:pPr marL="0" lvl="0" indent="0" algn="l" rtl="0">
              <a:spcBef>
                <a:spcPts val="0"/>
              </a:spcBef>
              <a:spcAft>
                <a:spcPts val="0"/>
              </a:spcAft>
              <a:buClr>
                <a:schemeClr val="dk2"/>
              </a:buClr>
              <a:buSzPts val="1100"/>
              <a:buFont typeface="Arial"/>
              <a:buNone/>
            </a:pPr>
            <a:r>
              <a:rPr lang="en" b="1">
                <a:latin typeface="Lato"/>
                <a:ea typeface="Lato"/>
                <a:cs typeface="Lato"/>
                <a:sym typeface="Lato"/>
              </a:rPr>
              <a:t>Washington. 40 p.</a:t>
            </a:r>
            <a:endParaRPr b="1">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p:txBody>
      </p:sp>
      <p:cxnSp>
        <p:nvCxnSpPr>
          <p:cNvPr id="686" name="Google Shape;686;p76"/>
          <p:cNvCxnSpPr>
            <a:stCxn id="684" idx="1"/>
            <a:endCxn id="684" idx="1"/>
          </p:cNvCxnSpPr>
          <p:nvPr/>
        </p:nvCxnSpPr>
        <p:spPr>
          <a:xfrm>
            <a:off x="161150" y="2725138"/>
            <a:ext cx="0" cy="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76"/>
          <p:cNvCxnSpPr/>
          <p:nvPr/>
        </p:nvCxnSpPr>
        <p:spPr>
          <a:xfrm>
            <a:off x="66925" y="2631100"/>
            <a:ext cx="0" cy="13431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76"/>
          <p:cNvCxnSpPr/>
          <p:nvPr/>
        </p:nvCxnSpPr>
        <p:spPr>
          <a:xfrm>
            <a:off x="80375" y="2645325"/>
            <a:ext cx="80700" cy="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76"/>
          <p:cNvCxnSpPr/>
          <p:nvPr/>
        </p:nvCxnSpPr>
        <p:spPr>
          <a:xfrm>
            <a:off x="80375" y="3974200"/>
            <a:ext cx="80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695" name="Google Shape;695;p77"/>
          <p:cNvSpPr txBox="1">
            <a:spLocks noGrp="1"/>
          </p:cNvSpPr>
          <p:nvPr>
            <p:ph type="title"/>
          </p:nvPr>
        </p:nvSpPr>
        <p:spPr>
          <a:xfrm>
            <a:off x="123675" y="0"/>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Data collection and preparation</a:t>
            </a:r>
            <a:endParaRPr>
              <a:latin typeface="Comic Sans MS"/>
              <a:ea typeface="Comic Sans MS"/>
              <a:cs typeface="Comic Sans MS"/>
              <a:sym typeface="Comic Sans MS"/>
            </a:endParaRPr>
          </a:p>
        </p:txBody>
      </p:sp>
      <p:sp>
        <p:nvSpPr>
          <p:cNvPr id="696" name="Google Shape;696;p77"/>
          <p:cNvSpPr txBox="1"/>
          <p:nvPr/>
        </p:nvSpPr>
        <p:spPr>
          <a:xfrm>
            <a:off x="123875" y="743825"/>
            <a:ext cx="9020100" cy="4063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Comic Sans MS"/>
              <a:buChar char="●"/>
            </a:pPr>
            <a:r>
              <a:rPr lang="en" sz="1800">
                <a:latin typeface="Comic Sans MS"/>
                <a:ea typeface="Comic Sans MS"/>
                <a:cs typeface="Comic Sans MS"/>
                <a:sym typeface="Comic Sans MS"/>
              </a:rPr>
              <a:t>GIS data of Solid waste management facilities, courtesy </a:t>
            </a:r>
            <a:r>
              <a:rPr lang="en" sz="1800" b="1">
                <a:latin typeface="Comic Sans MS"/>
                <a:ea typeface="Comic Sans MS"/>
                <a:cs typeface="Comic Sans MS"/>
                <a:sym typeface="Comic Sans MS"/>
              </a:rPr>
              <a:t>CalRecycle</a:t>
            </a:r>
            <a:r>
              <a:rPr lang="en" sz="1800">
                <a:latin typeface="Comic Sans MS"/>
                <a:ea typeface="Comic Sans MS"/>
                <a:cs typeface="Comic Sans MS"/>
                <a:sym typeface="Comic Sans MS"/>
              </a:rPr>
              <a:t>(Web address - </a:t>
            </a:r>
            <a:r>
              <a:rPr lang="en" sz="1800" u="sng">
                <a:solidFill>
                  <a:schemeClr val="hlink"/>
                </a:solidFill>
                <a:hlinkClick r:id="rId3"/>
              </a:rPr>
              <a:t>https://www.calrecycle.ca.gov/illegaldump/</a:t>
            </a:r>
            <a:r>
              <a:rPr lang="en" sz="1800"/>
              <a:t>)</a:t>
            </a:r>
            <a:endParaRPr sz="1800"/>
          </a:p>
          <a:p>
            <a:pPr marL="457200" lvl="0" indent="-342900" algn="l" rtl="0">
              <a:lnSpc>
                <a:spcPct val="150000"/>
              </a:lnSpc>
              <a:spcBef>
                <a:spcPts val="0"/>
              </a:spcBef>
              <a:spcAft>
                <a:spcPts val="0"/>
              </a:spcAft>
              <a:buSzPts val="1800"/>
              <a:buFont typeface="Comic Sans MS"/>
              <a:buChar char="●"/>
            </a:pPr>
            <a:r>
              <a:rPr lang="en" sz="1800">
                <a:latin typeface="Comic Sans MS"/>
                <a:ea typeface="Comic Sans MS"/>
                <a:cs typeface="Comic Sans MS"/>
                <a:sym typeface="Comic Sans MS"/>
              </a:rPr>
              <a:t>GIS data of Railroad map from-</a:t>
            </a:r>
            <a:r>
              <a:rPr lang="en" sz="1050">
                <a:solidFill>
                  <a:schemeClr val="dk2"/>
                </a:solidFill>
              </a:rPr>
              <a:t> </a:t>
            </a:r>
            <a:r>
              <a:rPr lang="en" sz="1050">
                <a:solidFill>
                  <a:schemeClr val="dk2"/>
                </a:solidFill>
                <a:uFill>
                  <a:noFill/>
                </a:uFill>
                <a:hlinkClick r:id="rId4">
                  <a:extLst>
                    <a:ext uri="{A12FA001-AC4F-418D-AE19-62706E023703}">
                      <ahyp:hlinkClr xmlns:ahyp="http://schemas.microsoft.com/office/drawing/2018/hyperlinkcolor" val="tx"/>
                    </a:ext>
                  </a:extLst>
                </a:hlinkClick>
              </a:rPr>
              <a:t> </a:t>
            </a:r>
            <a:r>
              <a:rPr lang="en" sz="1800" u="sng">
                <a:solidFill>
                  <a:schemeClr val="hlink"/>
                </a:solidFill>
                <a:hlinkClick r:id="rId4"/>
              </a:rPr>
              <a:t>http://www.dot.ca.gov/hq/tsip/gis/datalibrary/Metadata/Rail_13.html</a:t>
            </a:r>
            <a:endParaRPr sz="1800">
              <a:latin typeface="Comic Sans MS"/>
              <a:ea typeface="Comic Sans MS"/>
              <a:cs typeface="Comic Sans MS"/>
              <a:sym typeface="Comic Sans MS"/>
            </a:endParaRPr>
          </a:p>
          <a:p>
            <a:pPr marL="457200" lvl="0" indent="-342900" algn="l" rtl="0">
              <a:lnSpc>
                <a:spcPct val="150000"/>
              </a:lnSpc>
              <a:spcBef>
                <a:spcPts val="0"/>
              </a:spcBef>
              <a:spcAft>
                <a:spcPts val="0"/>
              </a:spcAft>
              <a:buSzPts val="1800"/>
              <a:buFont typeface="Comic Sans MS"/>
              <a:buChar char="●"/>
            </a:pPr>
            <a:r>
              <a:rPr lang="en" sz="1800">
                <a:latin typeface="Comic Sans MS"/>
                <a:ea typeface="Comic Sans MS"/>
                <a:cs typeface="Comic Sans MS"/>
                <a:sym typeface="Comic Sans MS"/>
              </a:rPr>
              <a:t>Data realization and extraction done using ArcGIS by ESRI.</a:t>
            </a:r>
            <a:endParaRPr sz="1800">
              <a:latin typeface="Comic Sans MS"/>
              <a:ea typeface="Comic Sans MS"/>
              <a:cs typeface="Comic Sans MS"/>
              <a:sym typeface="Comic Sans M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702" name="Google Shape;702;p78"/>
          <p:cNvSpPr txBox="1"/>
          <p:nvPr/>
        </p:nvSpPr>
        <p:spPr>
          <a:xfrm>
            <a:off x="0" y="67175"/>
            <a:ext cx="7338000" cy="8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chemeClr val="dk2"/>
                </a:solidFill>
                <a:latin typeface="Raleway"/>
                <a:ea typeface="Raleway"/>
                <a:cs typeface="Raleway"/>
                <a:sym typeface="Raleway"/>
              </a:rPr>
              <a:t>Preprocessing -</a:t>
            </a:r>
            <a:r>
              <a:rPr lang="en" sz="1800">
                <a:solidFill>
                  <a:schemeClr val="dk2"/>
                </a:solidFill>
                <a:latin typeface="Raleway"/>
                <a:ea typeface="Raleway"/>
                <a:cs typeface="Raleway"/>
                <a:sym typeface="Raleway"/>
              </a:rPr>
              <a:t> </a:t>
            </a:r>
            <a:r>
              <a:rPr lang="en" sz="1800">
                <a:latin typeface="Lato"/>
                <a:ea typeface="Lato"/>
                <a:cs typeface="Lato"/>
                <a:sym typeface="Lato"/>
              </a:rPr>
              <a:t>Debris burning sites</a:t>
            </a:r>
            <a:endParaRPr sz="1800">
              <a:latin typeface="Lato"/>
              <a:ea typeface="Lato"/>
              <a:cs typeface="Lato"/>
              <a:sym typeface="Lato"/>
            </a:endParaRPr>
          </a:p>
        </p:txBody>
      </p:sp>
      <p:pic>
        <p:nvPicPr>
          <p:cNvPr id="703" name="Google Shape;703;p78"/>
          <p:cNvPicPr preferRelativeResize="0"/>
          <p:nvPr/>
        </p:nvPicPr>
        <p:blipFill>
          <a:blip r:embed="rId3">
            <a:alphaModFix/>
          </a:blip>
          <a:stretch>
            <a:fillRect/>
          </a:stretch>
        </p:blipFill>
        <p:spPr>
          <a:xfrm>
            <a:off x="3805425" y="2343450"/>
            <a:ext cx="5338573" cy="2571750"/>
          </a:xfrm>
          <a:prstGeom prst="rect">
            <a:avLst/>
          </a:prstGeom>
          <a:noFill/>
          <a:ln>
            <a:noFill/>
          </a:ln>
        </p:spPr>
      </p:pic>
      <p:pic>
        <p:nvPicPr>
          <p:cNvPr id="704" name="Google Shape;704;p78"/>
          <p:cNvPicPr preferRelativeResize="0"/>
          <p:nvPr/>
        </p:nvPicPr>
        <p:blipFill>
          <a:blip r:embed="rId4">
            <a:alphaModFix/>
          </a:blip>
          <a:stretch>
            <a:fillRect/>
          </a:stretch>
        </p:blipFill>
        <p:spPr>
          <a:xfrm>
            <a:off x="311700" y="780843"/>
            <a:ext cx="4572000" cy="2722308"/>
          </a:xfrm>
          <a:prstGeom prst="rect">
            <a:avLst/>
          </a:prstGeom>
          <a:noFill/>
          <a:ln>
            <a:noFill/>
          </a:ln>
        </p:spPr>
      </p:pic>
      <p:sp>
        <p:nvSpPr>
          <p:cNvPr id="705" name="Google Shape;705;p78"/>
          <p:cNvSpPr/>
          <p:nvPr/>
        </p:nvSpPr>
        <p:spPr>
          <a:xfrm rot="-2922355">
            <a:off x="4814746" y="3212493"/>
            <a:ext cx="134561" cy="550351"/>
          </a:xfrm>
          <a:prstGeom prst="downArrow">
            <a:avLst>
              <a:gd name="adj1" fmla="val 50000"/>
              <a:gd name="adj2" fmla="val 500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8"/>
          <p:cNvSpPr/>
          <p:nvPr/>
        </p:nvSpPr>
        <p:spPr>
          <a:xfrm>
            <a:off x="6661025" y="2444175"/>
            <a:ext cx="1732500" cy="966900"/>
          </a:xfrm>
          <a:prstGeom prst="wedgeEllipseCallout">
            <a:avLst>
              <a:gd name="adj1" fmla="val -20833"/>
              <a:gd name="adj2" fmla="val 625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Density map</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79"/>
          <p:cNvSpPr txBox="1">
            <a:spLocks noGrp="1"/>
          </p:cNvSpPr>
          <p:nvPr>
            <p:ph type="title"/>
          </p:nvPr>
        </p:nvSpPr>
        <p:spPr>
          <a:xfrm>
            <a:off x="0" y="0"/>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Preprocessing - </a:t>
            </a:r>
            <a:r>
              <a:rPr lang="en" sz="1800" b="0"/>
              <a:t>Railroads data</a:t>
            </a:r>
            <a:endParaRPr sz="1800" b="0"/>
          </a:p>
        </p:txBody>
      </p:sp>
      <p:sp>
        <p:nvSpPr>
          <p:cNvPr id="712" name="Google Shape;712;p7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pic>
        <p:nvPicPr>
          <p:cNvPr id="713" name="Google Shape;713;p79"/>
          <p:cNvPicPr preferRelativeResize="0"/>
          <p:nvPr/>
        </p:nvPicPr>
        <p:blipFill>
          <a:blip r:embed="rId3">
            <a:alphaModFix/>
          </a:blip>
          <a:stretch>
            <a:fillRect/>
          </a:stretch>
        </p:blipFill>
        <p:spPr>
          <a:xfrm>
            <a:off x="0" y="443175"/>
            <a:ext cx="4313224" cy="2227849"/>
          </a:xfrm>
          <a:prstGeom prst="rect">
            <a:avLst/>
          </a:prstGeom>
          <a:noFill/>
          <a:ln>
            <a:noFill/>
          </a:ln>
        </p:spPr>
      </p:pic>
      <p:pic>
        <p:nvPicPr>
          <p:cNvPr id="714" name="Google Shape;714;p79"/>
          <p:cNvPicPr preferRelativeResize="0"/>
          <p:nvPr/>
        </p:nvPicPr>
        <p:blipFill>
          <a:blip r:embed="rId4">
            <a:alphaModFix/>
          </a:blip>
          <a:stretch>
            <a:fillRect/>
          </a:stretch>
        </p:blipFill>
        <p:spPr>
          <a:xfrm>
            <a:off x="0" y="2820625"/>
            <a:ext cx="4338527" cy="2123800"/>
          </a:xfrm>
          <a:prstGeom prst="rect">
            <a:avLst/>
          </a:prstGeom>
          <a:noFill/>
          <a:ln>
            <a:noFill/>
          </a:ln>
        </p:spPr>
      </p:pic>
      <p:pic>
        <p:nvPicPr>
          <p:cNvPr id="715" name="Google Shape;715;p79"/>
          <p:cNvPicPr preferRelativeResize="0"/>
          <p:nvPr/>
        </p:nvPicPr>
        <p:blipFill>
          <a:blip r:embed="rId5">
            <a:alphaModFix/>
          </a:blip>
          <a:stretch>
            <a:fillRect/>
          </a:stretch>
        </p:blipFill>
        <p:spPr>
          <a:xfrm>
            <a:off x="4572000" y="1079567"/>
            <a:ext cx="4572000" cy="2665921"/>
          </a:xfrm>
          <a:prstGeom prst="rect">
            <a:avLst/>
          </a:prstGeom>
          <a:noFill/>
          <a:ln>
            <a:noFill/>
          </a:ln>
        </p:spPr>
      </p:pic>
      <p:cxnSp>
        <p:nvCxnSpPr>
          <p:cNvPr id="716" name="Google Shape;716;p79"/>
          <p:cNvCxnSpPr>
            <a:endCxn id="717" idx="0"/>
          </p:cNvCxnSpPr>
          <p:nvPr/>
        </p:nvCxnSpPr>
        <p:spPr>
          <a:xfrm rot="10800000" flipH="1">
            <a:off x="2027925" y="999050"/>
            <a:ext cx="2586900" cy="2711400"/>
          </a:xfrm>
          <a:prstGeom prst="straightConnector1">
            <a:avLst/>
          </a:prstGeom>
          <a:noFill/>
          <a:ln w="9525" cap="flat" cmpd="sng">
            <a:solidFill>
              <a:schemeClr val="dk2"/>
            </a:solidFill>
            <a:prstDash val="solid"/>
            <a:round/>
            <a:headEnd type="none" w="med" len="med"/>
            <a:tailEnd type="none" w="med" len="med"/>
          </a:ln>
        </p:spPr>
      </p:cxnSp>
      <p:cxnSp>
        <p:nvCxnSpPr>
          <p:cNvPr id="718" name="Google Shape;718;p79"/>
          <p:cNvCxnSpPr>
            <a:endCxn id="719" idx="5"/>
          </p:cNvCxnSpPr>
          <p:nvPr/>
        </p:nvCxnSpPr>
        <p:spPr>
          <a:xfrm rot="10800000" flipH="1">
            <a:off x="2014543" y="3764891"/>
            <a:ext cx="2647800" cy="314400"/>
          </a:xfrm>
          <a:prstGeom prst="straightConnector1">
            <a:avLst/>
          </a:prstGeom>
          <a:noFill/>
          <a:ln w="9525" cap="flat" cmpd="sng">
            <a:solidFill>
              <a:schemeClr val="dk2"/>
            </a:solidFill>
            <a:prstDash val="solid"/>
            <a:round/>
            <a:headEnd type="none" w="med" len="med"/>
            <a:tailEnd type="none" w="med" len="med"/>
          </a:ln>
        </p:spPr>
      </p:cxnSp>
      <p:sp>
        <p:nvSpPr>
          <p:cNvPr id="720" name="Google Shape;720;p79"/>
          <p:cNvSpPr/>
          <p:nvPr/>
        </p:nvSpPr>
        <p:spPr>
          <a:xfrm>
            <a:off x="1624950" y="3685725"/>
            <a:ext cx="402900" cy="393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717" name="Google Shape;717;p79"/>
          <p:cNvSpPr/>
          <p:nvPr/>
        </p:nvSpPr>
        <p:spPr>
          <a:xfrm>
            <a:off x="4547625" y="999050"/>
            <a:ext cx="134400" cy="11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79"/>
          <p:cNvSpPr/>
          <p:nvPr/>
        </p:nvSpPr>
        <p:spPr>
          <a:xfrm>
            <a:off x="4547625" y="3666050"/>
            <a:ext cx="134400" cy="115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79"/>
          <p:cNvSpPr/>
          <p:nvPr/>
        </p:nvSpPr>
        <p:spPr>
          <a:xfrm>
            <a:off x="2033025" y="4036325"/>
            <a:ext cx="58500" cy="50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79"/>
          <p:cNvSpPr/>
          <p:nvPr/>
        </p:nvSpPr>
        <p:spPr>
          <a:xfrm>
            <a:off x="2033025" y="3655325"/>
            <a:ext cx="58500" cy="50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9"/>
          <p:cNvSpPr/>
          <p:nvPr/>
        </p:nvSpPr>
        <p:spPr>
          <a:xfrm>
            <a:off x="2102063" y="2460500"/>
            <a:ext cx="134400" cy="550500"/>
          </a:xfrm>
          <a:prstGeom prst="downArrow">
            <a:avLst>
              <a:gd name="adj1" fmla="val 50000"/>
              <a:gd name="adj2" fmla="val 50000"/>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9"/>
          <p:cNvSpPr/>
          <p:nvPr/>
        </p:nvSpPr>
        <p:spPr>
          <a:xfrm>
            <a:off x="7439950" y="1289225"/>
            <a:ext cx="1369800" cy="846000"/>
          </a:xfrm>
          <a:prstGeom prst="wedgeEllipseCallout">
            <a:avLst>
              <a:gd name="adj1" fmla="val -20833"/>
              <a:gd name="adj2" fmla="val 6250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Centroids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0"/>
          <p:cNvSpPr txBox="1">
            <a:spLocks noGrp="1"/>
          </p:cNvSpPr>
          <p:nvPr>
            <p:ph type="title"/>
          </p:nvPr>
        </p:nvSpPr>
        <p:spPr>
          <a:xfrm>
            <a:off x="84125" y="75850"/>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mic Sans MS"/>
                <a:ea typeface="Comic Sans MS"/>
                <a:cs typeface="Comic Sans MS"/>
                <a:sym typeface="Comic Sans MS"/>
              </a:rPr>
              <a:t>Model selection and implementation</a:t>
            </a:r>
            <a:endParaRPr>
              <a:latin typeface="Comic Sans MS"/>
              <a:ea typeface="Comic Sans MS"/>
              <a:cs typeface="Comic Sans MS"/>
              <a:sym typeface="Comic Sans MS"/>
            </a:endParaRPr>
          </a:p>
        </p:txBody>
      </p:sp>
      <p:sp>
        <p:nvSpPr>
          <p:cNvPr id="730" name="Google Shape;730;p8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731" name="Google Shape;731;p80"/>
          <p:cNvSpPr txBox="1"/>
          <p:nvPr/>
        </p:nvSpPr>
        <p:spPr>
          <a:xfrm>
            <a:off x="470025" y="1074350"/>
            <a:ext cx="7936800" cy="354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732" name="Google Shape;732;p80"/>
          <p:cNvPicPr preferRelativeResize="0"/>
          <p:nvPr/>
        </p:nvPicPr>
        <p:blipFill>
          <a:blip r:embed="rId3">
            <a:alphaModFix/>
          </a:blip>
          <a:stretch>
            <a:fillRect/>
          </a:stretch>
        </p:blipFill>
        <p:spPr>
          <a:xfrm>
            <a:off x="235513" y="1032838"/>
            <a:ext cx="4143375" cy="1504950"/>
          </a:xfrm>
          <a:prstGeom prst="rect">
            <a:avLst/>
          </a:prstGeom>
          <a:noFill/>
          <a:ln>
            <a:noFill/>
          </a:ln>
        </p:spPr>
      </p:pic>
      <p:pic>
        <p:nvPicPr>
          <p:cNvPr id="733" name="Google Shape;733;p80"/>
          <p:cNvPicPr preferRelativeResize="0"/>
          <p:nvPr/>
        </p:nvPicPr>
        <p:blipFill>
          <a:blip r:embed="rId4">
            <a:alphaModFix/>
          </a:blip>
          <a:stretch>
            <a:fillRect/>
          </a:stretch>
        </p:blipFill>
        <p:spPr>
          <a:xfrm>
            <a:off x="449825" y="3138475"/>
            <a:ext cx="3714750" cy="800100"/>
          </a:xfrm>
          <a:prstGeom prst="rect">
            <a:avLst/>
          </a:prstGeom>
          <a:noFill/>
          <a:ln>
            <a:noFill/>
          </a:ln>
        </p:spPr>
      </p:pic>
      <p:sp>
        <p:nvSpPr>
          <p:cNvPr id="734" name="Google Shape;734;p80"/>
          <p:cNvSpPr txBox="1"/>
          <p:nvPr/>
        </p:nvSpPr>
        <p:spPr>
          <a:xfrm>
            <a:off x="579900" y="2374950"/>
            <a:ext cx="4458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ic Sans MS"/>
                <a:ea typeface="Comic Sans MS"/>
                <a:cs typeface="Comic Sans MS"/>
                <a:sym typeface="Comic Sans MS"/>
              </a:rPr>
              <a:t>Classification report</a:t>
            </a:r>
            <a:endParaRPr b="1">
              <a:latin typeface="Comic Sans MS"/>
              <a:ea typeface="Comic Sans MS"/>
              <a:cs typeface="Comic Sans MS"/>
              <a:sym typeface="Comic Sans MS"/>
            </a:endParaRPr>
          </a:p>
        </p:txBody>
      </p:sp>
      <p:sp>
        <p:nvSpPr>
          <p:cNvPr id="735" name="Google Shape;735;p80"/>
          <p:cNvSpPr txBox="1"/>
          <p:nvPr/>
        </p:nvSpPr>
        <p:spPr>
          <a:xfrm>
            <a:off x="427500" y="4196500"/>
            <a:ext cx="2753100" cy="3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ic Sans MS"/>
                <a:ea typeface="Comic Sans MS"/>
                <a:cs typeface="Comic Sans MS"/>
                <a:sym typeface="Comic Sans MS"/>
              </a:rPr>
              <a:t>Accuracy</a:t>
            </a:r>
            <a:endParaRPr b="1">
              <a:latin typeface="Comic Sans MS"/>
              <a:ea typeface="Comic Sans MS"/>
              <a:cs typeface="Comic Sans MS"/>
              <a:sym typeface="Comic Sans MS"/>
            </a:endParaRPr>
          </a:p>
        </p:txBody>
      </p:sp>
      <p:pic>
        <p:nvPicPr>
          <p:cNvPr id="736" name="Google Shape;736;p80"/>
          <p:cNvPicPr preferRelativeResize="0"/>
          <p:nvPr/>
        </p:nvPicPr>
        <p:blipFill>
          <a:blip r:embed="rId5">
            <a:alphaModFix/>
          </a:blip>
          <a:stretch>
            <a:fillRect/>
          </a:stretch>
        </p:blipFill>
        <p:spPr>
          <a:xfrm>
            <a:off x="4865763" y="1204900"/>
            <a:ext cx="3819525" cy="2733675"/>
          </a:xfrm>
          <a:prstGeom prst="rect">
            <a:avLst/>
          </a:prstGeom>
          <a:noFill/>
          <a:ln>
            <a:noFill/>
          </a:ln>
        </p:spPr>
      </p:pic>
      <p:sp>
        <p:nvSpPr>
          <p:cNvPr id="737" name="Google Shape;737;p80"/>
          <p:cNvSpPr txBox="1"/>
          <p:nvPr/>
        </p:nvSpPr>
        <p:spPr>
          <a:xfrm>
            <a:off x="5215025" y="3709975"/>
            <a:ext cx="2820300" cy="3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mic Sans MS"/>
                <a:ea typeface="Comic Sans MS"/>
                <a:cs typeface="Comic Sans MS"/>
                <a:sym typeface="Comic Sans MS"/>
              </a:rPr>
              <a:t>ROC graph</a:t>
            </a:r>
            <a:endParaRPr b="1">
              <a:latin typeface="Comic Sans MS"/>
              <a:ea typeface="Comic Sans MS"/>
              <a:cs typeface="Comic Sans MS"/>
              <a:sym typeface="Comic Sans MS"/>
            </a:endParaRPr>
          </a:p>
        </p:txBody>
      </p:sp>
      <p:sp>
        <p:nvSpPr>
          <p:cNvPr id="738" name="Google Shape;738;p80"/>
          <p:cNvSpPr txBox="1"/>
          <p:nvPr/>
        </p:nvSpPr>
        <p:spPr>
          <a:xfrm>
            <a:off x="159300" y="639250"/>
            <a:ext cx="3819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Model used - Logistic regression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744" name="Google Shape;744;p81"/>
          <p:cNvSpPr txBox="1"/>
          <p:nvPr/>
        </p:nvSpPr>
        <p:spPr>
          <a:xfrm>
            <a:off x="336175" y="327650"/>
            <a:ext cx="8628600" cy="6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Lato"/>
                <a:ea typeface="Lato"/>
                <a:cs typeface="Lato"/>
                <a:sym typeface="Lato"/>
              </a:rPr>
              <a:t>Final model: </a:t>
            </a:r>
            <a:r>
              <a:rPr lang="en" sz="2550" b="1">
                <a:solidFill>
                  <a:srgbClr val="980000"/>
                </a:solidFill>
              </a:rPr>
              <a:t>Ensembled </a:t>
            </a:r>
            <a:r>
              <a:rPr lang="en" sz="2400" b="1">
                <a:latin typeface="Lato"/>
                <a:ea typeface="Lato"/>
                <a:cs typeface="Lato"/>
                <a:sym typeface="Lato"/>
              </a:rPr>
              <a:t>Model</a:t>
            </a:r>
            <a:endParaRPr sz="2400" b="1">
              <a:latin typeface="Lato"/>
              <a:ea typeface="Lato"/>
              <a:cs typeface="Lato"/>
              <a:sym typeface="Lato"/>
            </a:endParaRPr>
          </a:p>
        </p:txBody>
      </p:sp>
      <p:sp>
        <p:nvSpPr>
          <p:cNvPr id="745" name="Google Shape;745;p81"/>
          <p:cNvSpPr txBox="1"/>
          <p:nvPr/>
        </p:nvSpPr>
        <p:spPr>
          <a:xfrm>
            <a:off x="734775" y="950450"/>
            <a:ext cx="7579500" cy="3643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Lato"/>
              <a:buChar char="●"/>
            </a:pPr>
            <a:r>
              <a:rPr lang="en">
                <a:latin typeface="Lato"/>
                <a:ea typeface="Lato"/>
                <a:cs typeface="Lato"/>
                <a:sym typeface="Lato"/>
              </a:rPr>
              <a:t>Combining Fire, Landscape, Weather and Human activities data using concatenation method of KDtree.</a:t>
            </a:r>
            <a:endParaRPr>
              <a:latin typeface="Lato"/>
              <a:ea typeface="Lato"/>
              <a:cs typeface="Lato"/>
              <a:sym typeface="Lato"/>
            </a:endParaRPr>
          </a:p>
          <a:p>
            <a:pPr marL="457200" lvl="0" indent="-317500" algn="l" rtl="0">
              <a:spcBef>
                <a:spcPts val="0"/>
              </a:spcBef>
              <a:spcAft>
                <a:spcPts val="0"/>
              </a:spcAft>
              <a:buSzPts val="1400"/>
              <a:buFont typeface="Lato"/>
              <a:buChar char="●"/>
            </a:pPr>
            <a:r>
              <a:rPr lang="en">
                <a:latin typeface="Lato"/>
                <a:ea typeface="Lato"/>
                <a:cs typeface="Lato"/>
                <a:sym typeface="Lato"/>
              </a:rPr>
              <a:t>Dropping off unwanted input parameters from the combined data file for modelling.</a:t>
            </a:r>
            <a:endParaRPr>
              <a:latin typeface="Lato"/>
              <a:ea typeface="Lato"/>
              <a:cs typeface="Lato"/>
              <a:sym typeface="Lato"/>
            </a:endParaRPr>
          </a:p>
          <a:p>
            <a:pPr marL="457200" lvl="0" indent="0" algn="l" rtl="0">
              <a:spcBef>
                <a:spcPts val="0"/>
              </a:spcBef>
              <a:spcAft>
                <a:spcPts val="0"/>
              </a:spcAft>
              <a:buNone/>
            </a:pPr>
            <a:endParaRPr>
              <a:latin typeface="Lato"/>
              <a:ea typeface="Lato"/>
              <a:cs typeface="Lato"/>
              <a:sym typeface="Lato"/>
            </a:endParaRPr>
          </a:p>
        </p:txBody>
      </p:sp>
      <p:pic>
        <p:nvPicPr>
          <p:cNvPr id="746" name="Google Shape;746;p81"/>
          <p:cNvPicPr preferRelativeResize="0"/>
          <p:nvPr/>
        </p:nvPicPr>
        <p:blipFill>
          <a:blip r:embed="rId3">
            <a:alphaModFix/>
          </a:blip>
          <a:stretch>
            <a:fillRect/>
          </a:stretch>
        </p:blipFill>
        <p:spPr>
          <a:xfrm>
            <a:off x="936100" y="1899875"/>
            <a:ext cx="3025826" cy="2489075"/>
          </a:xfrm>
          <a:prstGeom prst="rect">
            <a:avLst/>
          </a:prstGeom>
          <a:noFill/>
          <a:ln>
            <a:noFill/>
          </a:ln>
        </p:spPr>
      </p:pic>
      <p:pic>
        <p:nvPicPr>
          <p:cNvPr id="747" name="Google Shape;747;p81"/>
          <p:cNvPicPr preferRelativeResize="0"/>
          <p:nvPr/>
        </p:nvPicPr>
        <p:blipFill>
          <a:blip r:embed="rId4">
            <a:alphaModFix/>
          </a:blip>
          <a:stretch>
            <a:fillRect/>
          </a:stretch>
        </p:blipFill>
        <p:spPr>
          <a:xfrm>
            <a:off x="4179725" y="1963625"/>
            <a:ext cx="4426400" cy="2699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pic>
        <p:nvPicPr>
          <p:cNvPr id="753" name="Google Shape;753;p82"/>
          <p:cNvPicPr preferRelativeResize="0"/>
          <p:nvPr/>
        </p:nvPicPr>
        <p:blipFill>
          <a:blip r:embed="rId3">
            <a:alphaModFix/>
          </a:blip>
          <a:stretch>
            <a:fillRect/>
          </a:stretch>
        </p:blipFill>
        <p:spPr>
          <a:xfrm>
            <a:off x="514125" y="1004600"/>
            <a:ext cx="4267774" cy="2561726"/>
          </a:xfrm>
          <a:prstGeom prst="rect">
            <a:avLst/>
          </a:prstGeom>
          <a:noFill/>
          <a:ln>
            <a:noFill/>
          </a:ln>
        </p:spPr>
      </p:pic>
      <p:sp>
        <p:nvSpPr>
          <p:cNvPr id="754" name="Google Shape;754;p82"/>
          <p:cNvSpPr txBox="1"/>
          <p:nvPr/>
        </p:nvSpPr>
        <p:spPr>
          <a:xfrm>
            <a:off x="673075" y="562575"/>
            <a:ext cx="7624800" cy="63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Merging of different aspects of wildfire</a:t>
            </a:r>
            <a:endParaRPr>
              <a:latin typeface="Lato"/>
              <a:ea typeface="Lato"/>
              <a:cs typeface="Lato"/>
              <a:sym typeface="Lato"/>
            </a:endParaRPr>
          </a:p>
        </p:txBody>
      </p:sp>
      <p:pic>
        <p:nvPicPr>
          <p:cNvPr id="755" name="Google Shape;755;p82"/>
          <p:cNvPicPr preferRelativeResize="0"/>
          <p:nvPr/>
        </p:nvPicPr>
        <p:blipFill>
          <a:blip r:embed="rId4">
            <a:alphaModFix/>
          </a:blip>
          <a:stretch>
            <a:fillRect/>
          </a:stretch>
        </p:blipFill>
        <p:spPr>
          <a:xfrm>
            <a:off x="433750" y="3227124"/>
            <a:ext cx="5689924" cy="1683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8"/>
          <p:cNvPicPr preferRelativeResize="0"/>
          <p:nvPr/>
        </p:nvPicPr>
        <p:blipFill>
          <a:blip r:embed="rId3">
            <a:alphaModFix/>
          </a:blip>
          <a:stretch>
            <a:fillRect/>
          </a:stretch>
        </p:blipFill>
        <p:spPr>
          <a:xfrm>
            <a:off x="593400" y="240925"/>
            <a:ext cx="7844625" cy="4667252"/>
          </a:xfrm>
          <a:prstGeom prst="rect">
            <a:avLst/>
          </a:prstGeom>
          <a:noFill/>
          <a:ln>
            <a:noFill/>
          </a:ln>
          <a:effectLst>
            <a:outerShdw blurRad="57150" dist="114300" dir="5400000" algn="bl" rotWithShape="0">
              <a:srgbClr val="000000">
                <a:alpha val="50000"/>
              </a:srgbClr>
            </a:outerShdw>
          </a:effectLst>
        </p:spPr>
      </p:pic>
      <p:sp>
        <p:nvSpPr>
          <p:cNvPr id="200" name="Google Shape;200;p38"/>
          <p:cNvSpPr txBox="1"/>
          <p:nvPr/>
        </p:nvSpPr>
        <p:spPr>
          <a:xfrm>
            <a:off x="3148500" y="1306575"/>
            <a:ext cx="4079100" cy="6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Fire Distribution by cause </a:t>
            </a:r>
            <a:endParaRPr sz="2400" b="1"/>
          </a:p>
        </p:txBody>
      </p:sp>
      <p:sp>
        <p:nvSpPr>
          <p:cNvPr id="201" name="Google Shape;20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761" name="Google Shape;761;p83"/>
          <p:cNvPicPr preferRelativeResize="0"/>
          <p:nvPr/>
        </p:nvPicPr>
        <p:blipFill>
          <a:blip r:embed="rId3">
            <a:alphaModFix/>
          </a:blip>
          <a:stretch>
            <a:fillRect/>
          </a:stretch>
        </p:blipFill>
        <p:spPr>
          <a:xfrm>
            <a:off x="4796125" y="1425088"/>
            <a:ext cx="3773325" cy="2574550"/>
          </a:xfrm>
          <a:prstGeom prst="rect">
            <a:avLst/>
          </a:prstGeom>
          <a:noFill/>
          <a:ln>
            <a:noFill/>
          </a:ln>
        </p:spPr>
      </p:pic>
      <p:pic>
        <p:nvPicPr>
          <p:cNvPr id="762" name="Google Shape;762;p83"/>
          <p:cNvPicPr preferRelativeResize="0"/>
          <p:nvPr/>
        </p:nvPicPr>
        <p:blipFill>
          <a:blip r:embed="rId4">
            <a:alphaModFix/>
          </a:blip>
          <a:stretch>
            <a:fillRect/>
          </a:stretch>
        </p:blipFill>
        <p:spPr>
          <a:xfrm>
            <a:off x="4856400" y="4083150"/>
            <a:ext cx="1924050" cy="381000"/>
          </a:xfrm>
          <a:prstGeom prst="rect">
            <a:avLst/>
          </a:prstGeom>
          <a:noFill/>
          <a:ln>
            <a:noFill/>
          </a:ln>
        </p:spPr>
      </p:pic>
      <p:pic>
        <p:nvPicPr>
          <p:cNvPr id="763" name="Google Shape;763;p83"/>
          <p:cNvPicPr preferRelativeResize="0"/>
          <p:nvPr/>
        </p:nvPicPr>
        <p:blipFill>
          <a:blip r:embed="rId5">
            <a:alphaModFix/>
          </a:blip>
          <a:stretch>
            <a:fillRect/>
          </a:stretch>
        </p:blipFill>
        <p:spPr>
          <a:xfrm>
            <a:off x="200950" y="1425100"/>
            <a:ext cx="4537391" cy="1292575"/>
          </a:xfrm>
          <a:prstGeom prst="rect">
            <a:avLst/>
          </a:prstGeom>
          <a:noFill/>
          <a:ln>
            <a:noFill/>
          </a:ln>
        </p:spPr>
      </p:pic>
      <p:pic>
        <p:nvPicPr>
          <p:cNvPr id="764" name="Google Shape;764;p83"/>
          <p:cNvPicPr preferRelativeResize="0"/>
          <p:nvPr/>
        </p:nvPicPr>
        <p:blipFill>
          <a:blip r:embed="rId6">
            <a:alphaModFix/>
          </a:blip>
          <a:stretch>
            <a:fillRect/>
          </a:stretch>
        </p:blipFill>
        <p:spPr>
          <a:xfrm>
            <a:off x="200950" y="3189609"/>
            <a:ext cx="4537400" cy="1039716"/>
          </a:xfrm>
          <a:prstGeom prst="rect">
            <a:avLst/>
          </a:prstGeom>
          <a:noFill/>
          <a:ln>
            <a:noFill/>
          </a:ln>
        </p:spPr>
      </p:pic>
      <p:sp>
        <p:nvSpPr>
          <p:cNvPr id="765" name="Google Shape;765;p83"/>
          <p:cNvSpPr txBox="1"/>
          <p:nvPr/>
        </p:nvSpPr>
        <p:spPr>
          <a:xfrm>
            <a:off x="301375" y="351600"/>
            <a:ext cx="8100900" cy="65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Comic Sans MS"/>
                <a:ea typeface="Comic Sans MS"/>
                <a:cs typeface="Comic Sans MS"/>
                <a:sym typeface="Comic Sans MS"/>
              </a:rPr>
              <a:t>Model prediction accuracy</a:t>
            </a:r>
            <a:endParaRPr sz="3000">
              <a:latin typeface="Comic Sans MS"/>
              <a:ea typeface="Comic Sans MS"/>
              <a:cs typeface="Comic Sans MS"/>
              <a:sym typeface="Comic Sans MS"/>
            </a:endParaRPr>
          </a:p>
        </p:txBody>
      </p:sp>
      <p:sp>
        <p:nvSpPr>
          <p:cNvPr id="766" name="Google Shape;766;p83"/>
          <p:cNvSpPr txBox="1"/>
          <p:nvPr/>
        </p:nvSpPr>
        <p:spPr>
          <a:xfrm>
            <a:off x="3241650" y="4083150"/>
            <a:ext cx="14967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Final Accuracy</a:t>
            </a:r>
            <a:endParaRPr>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84"/>
          <p:cNvSpPr txBox="1">
            <a:spLocks noGrp="1"/>
          </p:cNvSpPr>
          <p:nvPr>
            <p:ph type="title"/>
          </p:nvPr>
        </p:nvSpPr>
        <p:spPr>
          <a:xfrm>
            <a:off x="284100" y="307975"/>
            <a:ext cx="2479800" cy="42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scope</a:t>
            </a:r>
            <a:endParaRPr/>
          </a:p>
        </p:txBody>
      </p:sp>
      <p:sp>
        <p:nvSpPr>
          <p:cNvPr id="772" name="Google Shape;772;p84"/>
          <p:cNvSpPr txBox="1">
            <a:spLocks noGrp="1"/>
          </p:cNvSpPr>
          <p:nvPr>
            <p:ph type="body" idx="1"/>
          </p:nvPr>
        </p:nvSpPr>
        <p:spPr>
          <a:xfrm>
            <a:off x="3381100" y="155575"/>
            <a:ext cx="5451300" cy="4268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By collecting the historical time window data  modeling fire spreading pattern</a:t>
            </a:r>
            <a:endParaRPr/>
          </a:p>
          <a:p>
            <a:pPr marL="457200" lvl="0" indent="-342900" algn="l" rtl="0">
              <a:spcBef>
                <a:spcPts val="1600"/>
              </a:spcBef>
              <a:spcAft>
                <a:spcPts val="0"/>
              </a:spcAft>
              <a:buSzPts val="1800"/>
              <a:buChar char="❏"/>
            </a:pPr>
            <a:r>
              <a:rPr lang="en"/>
              <a:t>Classification of fire based on severity </a:t>
            </a:r>
            <a:endParaRPr/>
          </a:p>
          <a:p>
            <a:pPr marL="457200" lvl="0" indent="-342900" algn="l" rtl="0">
              <a:spcBef>
                <a:spcPts val="1600"/>
              </a:spcBef>
              <a:spcAft>
                <a:spcPts val="0"/>
              </a:spcAft>
              <a:buSzPts val="1800"/>
              <a:buChar char="❏"/>
            </a:pPr>
            <a:r>
              <a:rPr lang="en"/>
              <a:t>Rasterization of weather and terrain data can be useful for predicting fire more precisely </a:t>
            </a:r>
            <a:endParaRPr/>
          </a:p>
          <a:p>
            <a:pPr marL="457200" lvl="0" indent="-342900" algn="l" rtl="0">
              <a:spcBef>
                <a:spcPts val="1600"/>
              </a:spcBef>
              <a:spcAft>
                <a:spcPts val="0"/>
              </a:spcAft>
              <a:buSzPts val="1800"/>
              <a:buChar char="❏"/>
            </a:pPr>
            <a:r>
              <a:rPr lang="en"/>
              <a:t>Analysing satellite images by considering all 11 bands</a:t>
            </a:r>
            <a:endParaRPr/>
          </a:p>
          <a:p>
            <a:pPr marL="457200" lvl="0" indent="-342900" algn="l" rtl="0">
              <a:spcBef>
                <a:spcPts val="1600"/>
              </a:spcBef>
              <a:spcAft>
                <a:spcPts val="0"/>
              </a:spcAft>
              <a:buSzPts val="1800"/>
              <a:buChar char="❏"/>
            </a:pPr>
            <a:r>
              <a:rPr lang="en"/>
              <a:t>Inclusion of Camping sites and Power transmission line datasets under Human activity causes</a:t>
            </a:r>
            <a:endParaRPr/>
          </a:p>
          <a:p>
            <a:pPr marL="457200" lvl="0" indent="0" algn="l" rtl="0">
              <a:spcBef>
                <a:spcPts val="1600"/>
              </a:spcBef>
              <a:spcAft>
                <a:spcPts val="1600"/>
              </a:spcAft>
              <a:buNone/>
            </a:pPr>
            <a:endParaRPr/>
          </a:p>
        </p:txBody>
      </p:sp>
      <p:sp>
        <p:nvSpPr>
          <p:cNvPr id="773" name="Google Shape;773;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85"/>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a:t>
            </a:r>
            <a:endParaRPr/>
          </a:p>
        </p:txBody>
      </p:sp>
      <p:sp>
        <p:nvSpPr>
          <p:cNvPr id="779" name="Google Shape;779;p8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780" name="Google Shape;780;p85"/>
          <p:cNvSpPr txBox="1"/>
          <p:nvPr/>
        </p:nvSpPr>
        <p:spPr>
          <a:xfrm>
            <a:off x="403400" y="1051175"/>
            <a:ext cx="8796600" cy="3841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2"/>
              </a:buClr>
              <a:buSzPts val="1400"/>
              <a:buChar char="❏"/>
            </a:pPr>
            <a:r>
              <a:rPr lang="en">
                <a:solidFill>
                  <a:schemeClr val="dk2"/>
                </a:solidFill>
              </a:rPr>
              <a:t>Barsi,J.A: Lee:Kvaran,G.Markham,B.L pedalty,J.A. The spectral response of the landsat-8 operational land imager.Remote sens 2014</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G. E. Sakr, I. H. Elhajj, G. Mitri and U. C. Wejinya, "Artificial intelligence for forest fire prediction," </a:t>
            </a:r>
            <a:r>
              <a:rPr lang="en" i="1">
                <a:solidFill>
                  <a:schemeClr val="dk2"/>
                </a:solidFill>
              </a:rPr>
              <a:t>2010 IEEE/ASME International Conference on Advanced Intelligent Mechatronics</a:t>
            </a:r>
            <a:r>
              <a:rPr lang="en">
                <a:solidFill>
                  <a:schemeClr val="dk2"/>
                </a:solidFill>
              </a:rPr>
              <a:t>, Montreal, ON, 2010, pp. 1311-1316. doi: 10.1109/AIM.2010.5695809</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Youssef et al “Prediction of forest fires using artificial neural networks”,2010</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Marcos Rodrigues, Juan de la Riva,,”An insight into machine-learning algorithms to model human-caused wildfire occurrence,Environmental Modelling &amp; Software” Volume 57, 2014, Pages 192-201,ISSN 1364-8152,</a:t>
            </a:r>
            <a:endParaRPr>
              <a:solidFill>
                <a:schemeClr val="dk2"/>
              </a:solidFill>
            </a:endParaRPr>
          </a:p>
          <a:p>
            <a:pPr marL="457200" lvl="0" indent="-317500" algn="l" rtl="0">
              <a:lnSpc>
                <a:spcPct val="115000"/>
              </a:lnSpc>
              <a:spcBef>
                <a:spcPts val="0"/>
              </a:spcBef>
              <a:spcAft>
                <a:spcPts val="0"/>
              </a:spcAft>
              <a:buClr>
                <a:schemeClr val="dk2"/>
              </a:buClr>
              <a:buSzPts val="1400"/>
              <a:buChar char="❏"/>
            </a:pPr>
            <a:r>
              <a:rPr lang="en">
                <a:solidFill>
                  <a:schemeClr val="dk2"/>
                </a:solidFill>
              </a:rPr>
              <a:t>Stojanova, Daniela &amp; Panov, Pance &amp; Kobler, Andrej &amp; Džeroski, Sašo &amp; Taškova, Katerina. (2006). Learning to predict forest fires with different data mining techniques. </a:t>
            </a:r>
            <a:endParaRPr>
              <a:solidFill>
                <a:schemeClr val="dk2"/>
              </a:solidFill>
            </a:endParaRPr>
          </a:p>
          <a:p>
            <a:pPr marL="457200" lvl="0" indent="-304800" algn="l" rtl="0">
              <a:lnSpc>
                <a:spcPct val="115000"/>
              </a:lnSpc>
              <a:spcBef>
                <a:spcPts val="0"/>
              </a:spcBef>
              <a:spcAft>
                <a:spcPts val="0"/>
              </a:spcAft>
              <a:buClr>
                <a:schemeClr val="dk2"/>
              </a:buClr>
              <a:buSzPts val="1200"/>
              <a:buChar char="❏"/>
            </a:pPr>
            <a:r>
              <a:rPr lang="en" sz="1200">
                <a:solidFill>
                  <a:schemeClr val="dk2"/>
                </a:solidFill>
              </a:rPr>
              <a:t>Cortez, Paulo &amp; Morais, A. (2007). A Data Mining Approach to Predict Forest Fires using Meteorological Data. </a:t>
            </a:r>
            <a:endParaRPr sz="12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86"/>
          <p:cNvPicPr preferRelativeResize="0"/>
          <p:nvPr/>
        </p:nvPicPr>
        <p:blipFill rotWithShape="1">
          <a:blip r:embed="rId3">
            <a:alphaModFix amt="50000"/>
          </a:blip>
          <a:srcRect t="7813" b="7813"/>
          <a:stretch/>
        </p:blipFill>
        <p:spPr>
          <a:xfrm>
            <a:off x="0" y="0"/>
            <a:ext cx="9144003" cy="5143496"/>
          </a:xfrm>
          <a:prstGeom prst="rect">
            <a:avLst/>
          </a:prstGeom>
          <a:noFill/>
          <a:ln>
            <a:noFill/>
          </a:ln>
        </p:spPr>
      </p:pic>
      <p:sp>
        <p:nvSpPr>
          <p:cNvPr id="786" name="Google Shape;786;p86"/>
          <p:cNvSpPr txBox="1">
            <a:spLocks noGrp="1"/>
          </p:cNvSpPr>
          <p:nvPr>
            <p:ph type="ctrTitle"/>
          </p:nvPr>
        </p:nvSpPr>
        <p:spPr>
          <a:xfrm>
            <a:off x="1837575" y="1251525"/>
            <a:ext cx="5445900" cy="264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 for your time. </a:t>
            </a:r>
            <a:endParaRPr/>
          </a:p>
          <a:p>
            <a:pPr marL="0" lvl="0" indent="0" algn="ctr" rtl="0">
              <a:spcBef>
                <a:spcPts val="0"/>
              </a:spcBef>
              <a:spcAft>
                <a:spcPts val="0"/>
              </a:spcAft>
              <a:buNone/>
            </a:pPr>
            <a:r>
              <a:rPr lang="en"/>
              <a:t>Questions are welcome! </a:t>
            </a:r>
            <a:endParaRPr/>
          </a:p>
        </p:txBody>
      </p:sp>
      <p:sp>
        <p:nvSpPr>
          <p:cNvPr id="787" name="Google Shape;787;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9"/>
          <p:cNvPicPr preferRelativeResize="0"/>
          <p:nvPr/>
        </p:nvPicPr>
        <p:blipFill>
          <a:blip r:embed="rId3">
            <a:alphaModFix/>
          </a:blip>
          <a:stretch>
            <a:fillRect/>
          </a:stretch>
        </p:blipFill>
        <p:spPr>
          <a:xfrm>
            <a:off x="2123624" y="365725"/>
            <a:ext cx="3459750" cy="2419350"/>
          </a:xfrm>
          <a:prstGeom prst="rect">
            <a:avLst/>
          </a:prstGeom>
          <a:noFill/>
          <a:ln>
            <a:noFill/>
          </a:ln>
          <a:effectLst>
            <a:outerShdw blurRad="57150" dist="19050" dir="5400000" algn="bl" rotWithShape="0">
              <a:srgbClr val="000000">
                <a:alpha val="35000"/>
              </a:srgbClr>
            </a:outerShdw>
          </a:effectLst>
        </p:spPr>
      </p:pic>
      <p:sp>
        <p:nvSpPr>
          <p:cNvPr id="207" name="Google Shape;207;p39"/>
          <p:cNvSpPr txBox="1"/>
          <p:nvPr/>
        </p:nvSpPr>
        <p:spPr>
          <a:xfrm>
            <a:off x="2689425" y="683550"/>
            <a:ext cx="638700" cy="2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2014</a:t>
            </a:r>
            <a:endParaRPr b="1"/>
          </a:p>
        </p:txBody>
      </p:sp>
      <p:pic>
        <p:nvPicPr>
          <p:cNvPr id="208" name="Google Shape;208;p39"/>
          <p:cNvPicPr preferRelativeResize="0"/>
          <p:nvPr/>
        </p:nvPicPr>
        <p:blipFill>
          <a:blip r:embed="rId4">
            <a:alphaModFix/>
          </a:blip>
          <a:stretch>
            <a:fillRect/>
          </a:stretch>
        </p:blipFill>
        <p:spPr>
          <a:xfrm>
            <a:off x="5703800" y="323600"/>
            <a:ext cx="3209401" cy="2503600"/>
          </a:xfrm>
          <a:prstGeom prst="rect">
            <a:avLst/>
          </a:prstGeom>
          <a:noFill/>
          <a:ln>
            <a:noFill/>
          </a:ln>
          <a:effectLst>
            <a:outerShdw blurRad="57150" dist="19050" dir="5400000" algn="bl" rotWithShape="0">
              <a:srgbClr val="000000">
                <a:alpha val="50000"/>
              </a:srgbClr>
            </a:outerShdw>
          </a:effectLst>
        </p:spPr>
      </p:pic>
      <p:sp>
        <p:nvSpPr>
          <p:cNvPr id="209" name="Google Shape;209;p39"/>
          <p:cNvSpPr txBox="1"/>
          <p:nvPr/>
        </p:nvSpPr>
        <p:spPr>
          <a:xfrm>
            <a:off x="6107200" y="577050"/>
            <a:ext cx="750900" cy="3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2015</a:t>
            </a:r>
            <a:endParaRPr/>
          </a:p>
        </p:txBody>
      </p:sp>
      <p:pic>
        <p:nvPicPr>
          <p:cNvPr id="210" name="Google Shape;210;p39"/>
          <p:cNvPicPr preferRelativeResize="0"/>
          <p:nvPr/>
        </p:nvPicPr>
        <p:blipFill>
          <a:blip r:embed="rId5">
            <a:alphaModFix/>
          </a:blip>
          <a:stretch>
            <a:fillRect/>
          </a:stretch>
        </p:blipFill>
        <p:spPr>
          <a:xfrm>
            <a:off x="2123625" y="2827200"/>
            <a:ext cx="3725851" cy="2266950"/>
          </a:xfrm>
          <a:prstGeom prst="rect">
            <a:avLst/>
          </a:prstGeom>
          <a:noFill/>
          <a:ln>
            <a:noFill/>
          </a:ln>
          <a:effectLst>
            <a:outerShdw blurRad="57150" dist="19050" dir="5400000" algn="bl" rotWithShape="0">
              <a:srgbClr val="000000">
                <a:alpha val="50000"/>
              </a:srgbClr>
            </a:outerShdw>
          </a:effectLst>
        </p:spPr>
      </p:pic>
      <p:sp>
        <p:nvSpPr>
          <p:cNvPr id="211" name="Google Shape;211;p39"/>
          <p:cNvSpPr txBox="1"/>
          <p:nvPr/>
        </p:nvSpPr>
        <p:spPr>
          <a:xfrm>
            <a:off x="2622225" y="3104050"/>
            <a:ext cx="705900" cy="2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2016</a:t>
            </a:r>
            <a:endParaRPr/>
          </a:p>
        </p:txBody>
      </p:sp>
      <p:pic>
        <p:nvPicPr>
          <p:cNvPr id="212" name="Google Shape;212;p39"/>
          <p:cNvPicPr preferRelativeResize="0"/>
          <p:nvPr/>
        </p:nvPicPr>
        <p:blipFill>
          <a:blip r:embed="rId6">
            <a:alphaModFix/>
          </a:blip>
          <a:stretch>
            <a:fillRect/>
          </a:stretch>
        </p:blipFill>
        <p:spPr>
          <a:xfrm>
            <a:off x="5703800" y="2751000"/>
            <a:ext cx="3328151" cy="2343150"/>
          </a:xfrm>
          <a:prstGeom prst="rect">
            <a:avLst/>
          </a:prstGeom>
          <a:noFill/>
          <a:ln>
            <a:noFill/>
          </a:ln>
          <a:effectLst>
            <a:outerShdw blurRad="57150" dist="19050" dir="5400000" algn="bl" rotWithShape="0">
              <a:srgbClr val="000000">
                <a:alpha val="50000"/>
              </a:srgbClr>
            </a:outerShdw>
          </a:effectLst>
        </p:spPr>
      </p:pic>
      <p:sp>
        <p:nvSpPr>
          <p:cNvPr id="213" name="Google Shape;213;p39"/>
          <p:cNvSpPr txBox="1"/>
          <p:nvPr/>
        </p:nvSpPr>
        <p:spPr>
          <a:xfrm>
            <a:off x="0" y="890850"/>
            <a:ext cx="1764900" cy="3513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endParaRPr sz="1800" u="sng" dirty="0"/>
          </a:p>
          <a:p>
            <a:pPr marL="0" lvl="0" indent="0" algn="ctr" rtl="0">
              <a:spcBef>
                <a:spcPts val="0"/>
              </a:spcBef>
              <a:spcAft>
                <a:spcPts val="0"/>
              </a:spcAft>
              <a:buNone/>
            </a:pPr>
            <a:endParaRPr sz="1800" u="sng" dirty="0"/>
          </a:p>
          <a:p>
            <a:pPr marL="0" lvl="0" indent="0" algn="ctr" rtl="0">
              <a:spcBef>
                <a:spcPts val="0"/>
              </a:spcBef>
              <a:spcAft>
                <a:spcPts val="0"/>
              </a:spcAft>
              <a:buNone/>
            </a:pPr>
            <a:endParaRPr sz="1800" u="sng" dirty="0"/>
          </a:p>
          <a:p>
            <a:pPr marL="0" lvl="0" indent="0" algn="ctr" rtl="0">
              <a:spcBef>
                <a:spcPts val="0"/>
              </a:spcBef>
              <a:spcAft>
                <a:spcPts val="0"/>
              </a:spcAft>
              <a:buNone/>
            </a:pPr>
            <a:endParaRPr sz="1800" u="sng" dirty="0"/>
          </a:p>
          <a:p>
            <a:pPr marL="0" lvl="0" indent="0" algn="ctr" rtl="0">
              <a:spcBef>
                <a:spcPts val="0"/>
              </a:spcBef>
              <a:spcAft>
                <a:spcPts val="0"/>
              </a:spcAft>
              <a:buNone/>
            </a:pPr>
            <a:r>
              <a:rPr lang="en" sz="1800" b="1" dirty="0">
                <a:solidFill>
                  <a:srgbClr val="FF0000"/>
                </a:solidFill>
              </a:rPr>
              <a:t>Distribution of fire over months</a:t>
            </a:r>
            <a:endParaRPr sz="1800" b="1" dirty="0">
              <a:solidFill>
                <a:srgbClr val="FF0000"/>
              </a:solidFill>
            </a:endParaRPr>
          </a:p>
        </p:txBody>
      </p:sp>
      <p:sp>
        <p:nvSpPr>
          <p:cNvPr id="214" name="Google Shape;214;p39"/>
          <p:cNvSpPr txBox="1"/>
          <p:nvPr/>
        </p:nvSpPr>
        <p:spPr>
          <a:xfrm>
            <a:off x="6259650" y="3104050"/>
            <a:ext cx="705900" cy="2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2017</a:t>
            </a:r>
            <a:endParaRPr/>
          </a:p>
        </p:txBody>
      </p:sp>
      <p:sp>
        <p:nvSpPr>
          <p:cNvPr id="215" name="Google Shape;21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40"/>
          <p:cNvPicPr preferRelativeResize="0"/>
          <p:nvPr/>
        </p:nvPicPr>
        <p:blipFill>
          <a:blip r:embed="rId3">
            <a:alphaModFix/>
          </a:blip>
          <a:stretch>
            <a:fillRect/>
          </a:stretch>
        </p:blipFill>
        <p:spPr>
          <a:xfrm>
            <a:off x="3075300" y="207850"/>
            <a:ext cx="5867074" cy="4756349"/>
          </a:xfrm>
          <a:prstGeom prst="rect">
            <a:avLst/>
          </a:prstGeom>
          <a:noFill/>
          <a:ln>
            <a:noFill/>
          </a:ln>
          <a:effectLst>
            <a:outerShdw blurRad="57150" dist="114300" dir="5400000" algn="bl" rotWithShape="0">
              <a:srgbClr val="000000">
                <a:alpha val="50000"/>
              </a:srgbClr>
            </a:outerShdw>
          </a:effectLst>
        </p:spPr>
      </p:pic>
      <p:sp>
        <p:nvSpPr>
          <p:cNvPr id="221" name="Google Shape;221;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222" name="Google Shape;222;p40"/>
          <p:cNvSpPr txBox="1"/>
          <p:nvPr/>
        </p:nvSpPr>
        <p:spPr>
          <a:xfrm>
            <a:off x="75300" y="2000775"/>
            <a:ext cx="3000000" cy="198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980000"/>
                </a:solidFill>
              </a:rPr>
              <a:t>Fire Distribution by size</a:t>
            </a:r>
            <a:endParaRPr sz="2400" b="1">
              <a:solidFill>
                <a:srgbClr val="98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41"/>
          <p:cNvPicPr preferRelativeResize="0"/>
          <p:nvPr/>
        </p:nvPicPr>
        <p:blipFill rotWithShape="1">
          <a:blip r:embed="rId3">
            <a:alphaModFix/>
          </a:blip>
          <a:srcRect l="-487" t="2420" r="1044" b="45072"/>
          <a:stretch/>
        </p:blipFill>
        <p:spPr>
          <a:xfrm>
            <a:off x="-44824" y="0"/>
            <a:ext cx="9143999" cy="5143501"/>
          </a:xfrm>
          <a:prstGeom prst="rect">
            <a:avLst/>
          </a:prstGeom>
          <a:noFill/>
          <a:ln>
            <a:noFill/>
          </a:ln>
        </p:spPr>
      </p:pic>
      <p:sp>
        <p:nvSpPr>
          <p:cNvPr id="228" name="Google Shape;228;p41"/>
          <p:cNvSpPr/>
          <p:nvPr/>
        </p:nvSpPr>
        <p:spPr>
          <a:xfrm>
            <a:off x="0" y="2574400"/>
            <a:ext cx="4568400" cy="1714500"/>
          </a:xfrm>
          <a:prstGeom prst="rect">
            <a:avLst/>
          </a:prstGeom>
          <a:solidFill>
            <a:srgbClr val="FFFFFF">
              <a:alpha val="85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1"/>
          <p:cNvSpPr txBox="1">
            <a:spLocks noGrp="1"/>
          </p:cNvSpPr>
          <p:nvPr>
            <p:ph type="title"/>
          </p:nvPr>
        </p:nvSpPr>
        <p:spPr>
          <a:xfrm>
            <a:off x="351600" y="2736850"/>
            <a:ext cx="3997500" cy="138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00"/>
                </a:solidFill>
              </a:rPr>
              <a:t>Satellite image</a:t>
            </a:r>
            <a:endParaRPr>
              <a:solidFill>
                <a:srgbClr val="FF0000"/>
              </a:solidFill>
            </a:endParaRPr>
          </a:p>
        </p:txBody>
      </p:sp>
      <p:sp>
        <p:nvSpPr>
          <p:cNvPr id="230" name="Google Shape;230;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p:nvPr/>
        </p:nvSpPr>
        <p:spPr>
          <a:xfrm>
            <a:off x="4572038" y="4494975"/>
            <a:ext cx="4474200" cy="48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Merriweather"/>
                <a:ea typeface="Merriweather"/>
                <a:cs typeface="Merriweather"/>
                <a:sym typeface="Merriweather"/>
              </a:rPr>
              <a:t>Landsat Tile Schema</a:t>
            </a:r>
            <a:endParaRPr sz="2200" b="1">
              <a:latin typeface="Merriweather"/>
              <a:ea typeface="Merriweather"/>
              <a:cs typeface="Merriweather"/>
              <a:sym typeface="Merriweather"/>
            </a:endParaRPr>
          </a:p>
        </p:txBody>
      </p:sp>
      <p:pic>
        <p:nvPicPr>
          <p:cNvPr id="236" name="Google Shape;236;p42"/>
          <p:cNvPicPr preferRelativeResize="0"/>
          <p:nvPr/>
        </p:nvPicPr>
        <p:blipFill rotWithShape="1">
          <a:blip r:embed="rId3">
            <a:alphaModFix/>
          </a:blip>
          <a:srcRect l="24806" t="13154" r="37345" b="16422"/>
          <a:stretch/>
        </p:blipFill>
        <p:spPr>
          <a:xfrm>
            <a:off x="86401" y="91900"/>
            <a:ext cx="4368800" cy="4676421"/>
          </a:xfrm>
          <a:prstGeom prst="rect">
            <a:avLst/>
          </a:prstGeom>
          <a:noFill/>
          <a:ln>
            <a:noFill/>
          </a:ln>
          <a:effectLst>
            <a:reflection endPos="6000" dist="38100" dir="5400000" fadeDir="5400012" sy="-100000" algn="bl" rotWithShape="0"/>
          </a:effectLst>
        </p:spPr>
      </p:pic>
      <p:pic>
        <p:nvPicPr>
          <p:cNvPr id="237" name="Google Shape;237;p42"/>
          <p:cNvPicPr preferRelativeResize="0"/>
          <p:nvPr/>
        </p:nvPicPr>
        <p:blipFill rotWithShape="1">
          <a:blip r:embed="rId4">
            <a:alphaModFix/>
          </a:blip>
          <a:srcRect l="22139" t="12951" r="30514" b="10770"/>
          <a:stretch/>
        </p:blipFill>
        <p:spPr>
          <a:xfrm>
            <a:off x="4572000" y="91900"/>
            <a:ext cx="4474276" cy="4147174"/>
          </a:xfrm>
          <a:prstGeom prst="rect">
            <a:avLst/>
          </a:prstGeom>
          <a:noFill/>
          <a:ln>
            <a:noFill/>
          </a:ln>
          <a:effectLst>
            <a:reflection endPos="8000" dist="38100" dir="5400000" fadeDir="5400012" sy="-100000" algn="bl" rotWithShape="0"/>
          </a:effectLst>
        </p:spPr>
      </p:pic>
      <p:sp>
        <p:nvSpPr>
          <p:cNvPr id="238" name="Google Shape;238;p42"/>
          <p:cNvSpPr txBox="1"/>
          <p:nvPr/>
        </p:nvSpPr>
        <p:spPr>
          <a:xfrm>
            <a:off x="229000" y="4359650"/>
            <a:ext cx="3161700" cy="3876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erriweather"/>
                <a:ea typeface="Merriweather"/>
                <a:cs typeface="Merriweather"/>
                <a:sym typeface="Merriweather"/>
              </a:rPr>
              <a:t>California ⇒ #38 Landsat-8 Tiles</a:t>
            </a:r>
            <a:endParaRPr>
              <a:latin typeface="Merriweather"/>
              <a:ea typeface="Merriweather"/>
              <a:cs typeface="Merriweather"/>
              <a:sym typeface="Merriweather"/>
            </a:endParaRPr>
          </a:p>
        </p:txBody>
      </p:sp>
      <p:sp>
        <p:nvSpPr>
          <p:cNvPr id="239" name="Google Shape;239;p4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2905</Words>
  <Application>Microsoft Office PowerPoint</Application>
  <PresentationFormat>On-screen Show (16:9)</PresentationFormat>
  <Paragraphs>481</Paragraphs>
  <Slides>53</Slides>
  <Notes>53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53</vt:i4>
      </vt:variant>
    </vt:vector>
  </HeadingPairs>
  <TitlesOfParts>
    <vt:vector size="63" baseType="lpstr">
      <vt:lpstr>Raleway</vt:lpstr>
      <vt:lpstr>Raleway Thin</vt:lpstr>
      <vt:lpstr>Arial</vt:lpstr>
      <vt:lpstr>Comic Sans MS</vt:lpstr>
      <vt:lpstr>Georgia</vt:lpstr>
      <vt:lpstr>Merriweather</vt:lpstr>
      <vt:lpstr>Lato</vt:lpstr>
      <vt:lpstr>Roboto</vt:lpstr>
      <vt:lpstr>Simple Light</vt:lpstr>
      <vt:lpstr>Swiss</vt:lpstr>
      <vt:lpstr>Big Data Driven Wildfire Risk Analysis and Prediction  </vt:lpstr>
      <vt:lpstr>&gt;$800 Million Loss  &gt;100 Live loss</vt:lpstr>
      <vt:lpstr>Fire history data Analysis</vt:lpstr>
      <vt:lpstr>Training &amp; Test Data Prep  </vt:lpstr>
      <vt:lpstr>PowerPoint Presentation</vt:lpstr>
      <vt:lpstr>PowerPoint Presentation</vt:lpstr>
      <vt:lpstr>PowerPoint Presentation</vt:lpstr>
      <vt:lpstr>Satellite image</vt:lpstr>
      <vt:lpstr>PowerPoint Presentation</vt:lpstr>
      <vt:lpstr>Selecting Landsat Scenes</vt:lpstr>
      <vt:lpstr>The data problem w/ Landsat Tiles</vt:lpstr>
      <vt:lpstr>Tile → Mercantile</vt:lpstr>
      <vt:lpstr>Landsat Bands</vt:lpstr>
      <vt:lpstr>PowerPoint Presentation</vt:lpstr>
      <vt:lpstr>Making of RGB images</vt:lpstr>
      <vt:lpstr>Training</vt:lpstr>
      <vt:lpstr>Why CNN ?</vt:lpstr>
      <vt:lpstr>CNN model with satellite image</vt:lpstr>
      <vt:lpstr>CNN cont...</vt:lpstr>
      <vt:lpstr>Weather </vt:lpstr>
      <vt:lpstr>Step1: Selected the nearest weather point</vt:lpstr>
      <vt:lpstr>Temperature &amp; Precipitation</vt:lpstr>
      <vt:lpstr>2.   Temp &amp; Precipitation &amp; Wind</vt:lpstr>
      <vt:lpstr>K-means</vt:lpstr>
      <vt:lpstr>KNN (78%)</vt:lpstr>
      <vt:lpstr>Terrain</vt:lpstr>
      <vt:lpstr>Terrain Data Preparation:</vt:lpstr>
      <vt:lpstr>Terrain Data Preparation: Processing the raw DEM to obtain the information about significant parameters</vt:lpstr>
      <vt:lpstr>Terrain Data Preparation: Processing the raw DEM to obtain the information about significant parameters</vt:lpstr>
      <vt:lpstr>Terrain Data Preparation: Processing the raw DEM to obtain the information about significant parameters</vt:lpstr>
      <vt:lpstr>Terrain Data Preparation: Processing the raw DEM to obtain the information about significant parameters</vt:lpstr>
      <vt:lpstr>Terrain Data Preparation: Processing the raw DEM to obtain the information about significant parameters</vt:lpstr>
      <vt:lpstr>Terrain Data Preparation: Processing the raw DEM to obtain the information about significant parameters</vt:lpstr>
      <vt:lpstr>Terrain Data Feature and Label Comparisons and Visualization: Visualizing the relationship between different features and label</vt:lpstr>
      <vt:lpstr>Terrain Data Feature and Label Comparisons and Visualization: Visualizing the relationship between different features and label</vt:lpstr>
      <vt:lpstr>Terrain Data Feature and Label Comparisons and Visualization: Visualizing the relationship between different features and label</vt:lpstr>
      <vt:lpstr>Terrain Data Modelling: Model Used and Justification:</vt:lpstr>
      <vt:lpstr>Terrain Data Modelling: Random Forest Model Statistical Inference</vt:lpstr>
      <vt:lpstr>Terrain Data Modelling: Random Forest Model Randomized Search Cross Validation Statistical Inference and Accuracy</vt:lpstr>
      <vt:lpstr>Terrain Data Modelling: Random Forest-Identifying the features of importance and retaining 95% important information in model </vt:lpstr>
      <vt:lpstr>Terrain Data Modelling: Random Forest-Running the model and doing Randomized Search CV for 95% important information</vt:lpstr>
      <vt:lpstr>Human  factors</vt:lpstr>
      <vt:lpstr>Human factors in a nutshell </vt:lpstr>
      <vt:lpstr>Data collection and preparation</vt:lpstr>
      <vt:lpstr>PowerPoint Presentation</vt:lpstr>
      <vt:lpstr>Preprocessing - Railroads data</vt:lpstr>
      <vt:lpstr>Model selection and implementation</vt:lpstr>
      <vt:lpstr>PowerPoint Presentation</vt:lpstr>
      <vt:lpstr>PowerPoint Presentation</vt:lpstr>
      <vt:lpstr>PowerPoint Presentation</vt:lpstr>
      <vt:lpstr>Future scope</vt:lpstr>
      <vt:lpstr>Reference</vt:lpstr>
      <vt:lpstr>Thank you for your time.  Questions are welcome!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Driven Wildfire Risk Analysis and Prediction  </dc:title>
  <cp:lastModifiedBy>parineetap0@gmail.com</cp:lastModifiedBy>
  <cp:revision>2</cp:revision>
  <dcterms:modified xsi:type="dcterms:W3CDTF">2021-10-11T16:43:48Z</dcterms:modified>
</cp:coreProperties>
</file>